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81" r:id="rId5"/>
    <p:sldId id="283" r:id="rId6"/>
    <p:sldId id="284" r:id="rId7"/>
    <p:sldId id="289" r:id="rId8"/>
    <p:sldId id="285" r:id="rId9"/>
    <p:sldId id="295" r:id="rId10"/>
    <p:sldId id="287" r:id="rId11"/>
    <p:sldId id="290" r:id="rId12"/>
    <p:sldId id="291" r:id="rId13"/>
    <p:sldId id="293" r:id="rId14"/>
    <p:sldId id="292" r:id="rId15"/>
    <p:sldId id="294" r:id="rId16"/>
    <p:sldId id="256" r:id="rId17"/>
  </p:sldIdLst>
  <p:sldSz cx="16256000" cy="9144000"/>
  <p:notesSz cx="16256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68"/>
    <p:restoredTop sz="94628"/>
  </p:normalViewPr>
  <p:slideViewPr>
    <p:cSldViewPr>
      <p:cViewPr varScale="1">
        <p:scale>
          <a:sx n="45" d="100"/>
          <a:sy n="45" d="100"/>
        </p:scale>
        <p:origin x="676" y="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ziella Abate" userId="98e58b55-3847-47e2-9b15-87fbd8089851" providerId="ADAL" clId="{E98DB6E3-27DA-4C0A-9F06-158147F8208A}"/>
    <pc:docChg chg="undo custSel addSld modSld">
      <pc:chgData name="Graziella Abate" userId="98e58b55-3847-47e2-9b15-87fbd8089851" providerId="ADAL" clId="{E98DB6E3-27DA-4C0A-9F06-158147F8208A}" dt="2026-04-22T09:25:19.077" v="312" actId="13926"/>
      <pc:docMkLst>
        <pc:docMk/>
      </pc:docMkLst>
      <pc:sldChg chg="modSp mod">
        <pc:chgData name="Graziella Abate" userId="98e58b55-3847-47e2-9b15-87fbd8089851" providerId="ADAL" clId="{E98DB6E3-27DA-4C0A-9F06-158147F8208A}" dt="2026-04-22T09:25:19.077" v="312" actId="13926"/>
        <pc:sldMkLst>
          <pc:docMk/>
          <pc:sldMk cId="563447590" sldId="281"/>
        </pc:sldMkLst>
        <pc:spChg chg="mod">
          <ac:chgData name="Graziella Abate" userId="98e58b55-3847-47e2-9b15-87fbd8089851" providerId="ADAL" clId="{E98DB6E3-27DA-4C0A-9F06-158147F8208A}" dt="2026-04-22T09:25:19.077" v="312" actId="13926"/>
          <ac:spMkLst>
            <pc:docMk/>
            <pc:sldMk cId="563447590" sldId="281"/>
            <ac:spMk id="20" creationId="{00000000-0000-0000-0000-000000000000}"/>
          </ac:spMkLst>
        </pc:spChg>
      </pc:sldChg>
      <pc:sldChg chg="addSp modSp add mod">
        <pc:chgData name="Graziella Abate" userId="98e58b55-3847-47e2-9b15-87fbd8089851" providerId="ADAL" clId="{E98DB6E3-27DA-4C0A-9F06-158147F8208A}" dt="2026-04-22T08:28:18.966" v="290" actId="20577"/>
        <pc:sldMkLst>
          <pc:docMk/>
          <pc:sldMk cId="2179977441" sldId="295"/>
        </pc:sldMkLst>
        <pc:spChg chg="add mod">
          <ac:chgData name="Graziella Abate" userId="98e58b55-3847-47e2-9b15-87fbd8089851" providerId="ADAL" clId="{E98DB6E3-27DA-4C0A-9F06-158147F8208A}" dt="2026-04-22T08:28:18.966" v="290" actId="20577"/>
          <ac:spMkLst>
            <pc:docMk/>
            <pc:sldMk cId="2179977441" sldId="295"/>
            <ac:spMk id="2" creationId="{B19F5792-E345-5B6C-5456-2C57E1C956A7}"/>
          </ac:spMkLst>
        </pc:spChg>
        <pc:spChg chg="mod">
          <ac:chgData name="Graziella Abate" userId="98e58b55-3847-47e2-9b15-87fbd8089851" providerId="ADAL" clId="{E98DB6E3-27DA-4C0A-9F06-158147F8208A}" dt="2026-04-22T07:16:12.835" v="280" actId="3064"/>
          <ac:spMkLst>
            <pc:docMk/>
            <pc:sldMk cId="2179977441" sldId="295"/>
            <ac:spMk id="5" creationId="{EC4115DD-F2C1-37B0-BF1E-4F63B78FF54B}"/>
          </ac:spMkLst>
        </pc:spChg>
        <pc:spChg chg="mod">
          <ac:chgData name="Graziella Abate" userId="98e58b55-3847-47e2-9b15-87fbd8089851" providerId="ADAL" clId="{E98DB6E3-27DA-4C0A-9F06-158147F8208A}" dt="2026-04-20T12:17:23.378" v="258" actId="20577"/>
          <ac:spMkLst>
            <pc:docMk/>
            <pc:sldMk cId="2179977441" sldId="295"/>
            <ac:spMk id="6" creationId="{2E081B75-AB71-7FD1-8143-363B9BFBC2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3B4E6-EA79-2F4C-9A12-FCC7B019B19E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5384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625600" y="4400550"/>
            <a:ext cx="1300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05C16-0CC3-FB4A-997E-8F9C63FBD5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906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05C16-0CC3-FB4A-997E-8F9C63FBD57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364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05C16-0CC3-FB4A-997E-8F9C63FBD57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FBE8C-E9B2-8FBE-E9A7-C1FE90D95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BD26D32-9CF0-D3DE-10D0-5BDA2E689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34F57BC-1826-9F46-3F61-2EF3BF1E96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FA738C3-F678-AB78-A5C0-DBE53E659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05C16-0CC3-FB4A-997E-8F9C63FBD57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6950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05C16-0CC3-FB4A-997E-8F9C63FBD57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355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06901" y="2655830"/>
            <a:ext cx="10448546" cy="2506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9352" y="5120640"/>
            <a:ext cx="11383645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3117" y="8503920"/>
            <a:ext cx="3740340" cy="4572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03B4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3117" y="8503920"/>
            <a:ext cx="3740340" cy="4572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03B4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3117" y="2103120"/>
            <a:ext cx="7074122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5110" y="2103120"/>
            <a:ext cx="7074122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813117" y="8503920"/>
            <a:ext cx="3740340" cy="4572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03B4B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813117" y="8503920"/>
            <a:ext cx="3740340" cy="4572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813117" y="8503920"/>
            <a:ext cx="3740340" cy="4572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28799" y="8479523"/>
            <a:ext cx="1829435" cy="664845"/>
          </a:xfrm>
          <a:custGeom>
            <a:avLst/>
            <a:gdLst/>
            <a:ahLst/>
            <a:cxnLst/>
            <a:rect l="l" t="t" r="r" b="b"/>
            <a:pathLst>
              <a:path w="1829434" h="664845">
                <a:moveTo>
                  <a:pt x="1828850" y="0"/>
                </a:moveTo>
                <a:lnTo>
                  <a:pt x="0" y="0"/>
                </a:lnTo>
                <a:lnTo>
                  <a:pt x="0" y="664476"/>
                </a:lnTo>
                <a:lnTo>
                  <a:pt x="1828850" y="664476"/>
                </a:lnTo>
                <a:lnTo>
                  <a:pt x="1828850" y="0"/>
                </a:lnTo>
                <a:close/>
              </a:path>
            </a:pathLst>
          </a:custGeom>
          <a:solidFill>
            <a:srgbClr val="015F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428799" y="6651002"/>
            <a:ext cx="1829435" cy="2493010"/>
          </a:xfrm>
          <a:custGeom>
            <a:avLst/>
            <a:gdLst/>
            <a:ahLst/>
            <a:cxnLst/>
            <a:rect l="l" t="t" r="r" b="b"/>
            <a:pathLst>
              <a:path w="1829434" h="2493009">
                <a:moveTo>
                  <a:pt x="1828851" y="0"/>
                </a:moveTo>
                <a:lnTo>
                  <a:pt x="1824634" y="0"/>
                </a:lnTo>
                <a:lnTo>
                  <a:pt x="1823999" y="48608"/>
                </a:lnTo>
                <a:lnTo>
                  <a:pt x="1822105" y="96903"/>
                </a:lnTo>
                <a:lnTo>
                  <a:pt x="1818967" y="144868"/>
                </a:lnTo>
                <a:lnTo>
                  <a:pt x="1814601" y="192489"/>
                </a:lnTo>
                <a:lnTo>
                  <a:pt x="1809024" y="239749"/>
                </a:lnTo>
                <a:lnTo>
                  <a:pt x="1802250" y="286632"/>
                </a:lnTo>
                <a:lnTo>
                  <a:pt x="1794295" y="333122"/>
                </a:lnTo>
                <a:lnTo>
                  <a:pt x="1785176" y="379205"/>
                </a:lnTo>
                <a:lnTo>
                  <a:pt x="1774907" y="424863"/>
                </a:lnTo>
                <a:lnTo>
                  <a:pt x="1763506" y="470082"/>
                </a:lnTo>
                <a:lnTo>
                  <a:pt x="1750987" y="514846"/>
                </a:lnTo>
                <a:lnTo>
                  <a:pt x="1737366" y="559138"/>
                </a:lnTo>
                <a:lnTo>
                  <a:pt x="1722660" y="602943"/>
                </a:lnTo>
                <a:lnTo>
                  <a:pt x="1706883" y="646246"/>
                </a:lnTo>
                <a:lnTo>
                  <a:pt x="1690051" y="689030"/>
                </a:lnTo>
                <a:lnTo>
                  <a:pt x="1672182" y="731280"/>
                </a:lnTo>
                <a:lnTo>
                  <a:pt x="1653289" y="772980"/>
                </a:lnTo>
                <a:lnTo>
                  <a:pt x="1633389" y="814114"/>
                </a:lnTo>
                <a:lnTo>
                  <a:pt x="1612497" y="854667"/>
                </a:lnTo>
                <a:lnTo>
                  <a:pt x="1590630" y="894622"/>
                </a:lnTo>
                <a:lnTo>
                  <a:pt x="1567804" y="933964"/>
                </a:lnTo>
                <a:lnTo>
                  <a:pt x="1544033" y="972678"/>
                </a:lnTo>
                <a:lnTo>
                  <a:pt x="1519333" y="1010747"/>
                </a:lnTo>
                <a:lnTo>
                  <a:pt x="1493722" y="1048155"/>
                </a:lnTo>
                <a:lnTo>
                  <a:pt x="1467213" y="1084887"/>
                </a:lnTo>
                <a:lnTo>
                  <a:pt x="1439824" y="1120928"/>
                </a:lnTo>
                <a:lnTo>
                  <a:pt x="1411569" y="1156261"/>
                </a:lnTo>
                <a:lnTo>
                  <a:pt x="1382464" y="1190870"/>
                </a:lnTo>
                <a:lnTo>
                  <a:pt x="1352526" y="1224740"/>
                </a:lnTo>
                <a:lnTo>
                  <a:pt x="1321770" y="1257856"/>
                </a:lnTo>
                <a:lnTo>
                  <a:pt x="1290212" y="1290200"/>
                </a:lnTo>
                <a:lnTo>
                  <a:pt x="1257867" y="1321759"/>
                </a:lnTo>
                <a:lnTo>
                  <a:pt x="1224751" y="1352515"/>
                </a:lnTo>
                <a:lnTo>
                  <a:pt x="1190881" y="1382453"/>
                </a:lnTo>
                <a:lnTo>
                  <a:pt x="1156271" y="1411557"/>
                </a:lnTo>
                <a:lnTo>
                  <a:pt x="1120938" y="1439812"/>
                </a:lnTo>
                <a:lnTo>
                  <a:pt x="1084897" y="1467201"/>
                </a:lnTo>
                <a:lnTo>
                  <a:pt x="1048165" y="1493710"/>
                </a:lnTo>
                <a:lnTo>
                  <a:pt x="1010756" y="1519321"/>
                </a:lnTo>
                <a:lnTo>
                  <a:pt x="972687" y="1544021"/>
                </a:lnTo>
                <a:lnTo>
                  <a:pt x="933973" y="1567791"/>
                </a:lnTo>
                <a:lnTo>
                  <a:pt x="894631" y="1590618"/>
                </a:lnTo>
                <a:lnTo>
                  <a:pt x="854675" y="1612485"/>
                </a:lnTo>
                <a:lnTo>
                  <a:pt x="814122" y="1633376"/>
                </a:lnTo>
                <a:lnTo>
                  <a:pt x="772988" y="1653276"/>
                </a:lnTo>
                <a:lnTo>
                  <a:pt x="731288" y="1672169"/>
                </a:lnTo>
                <a:lnTo>
                  <a:pt x="689037" y="1690039"/>
                </a:lnTo>
                <a:lnTo>
                  <a:pt x="646253" y="1706870"/>
                </a:lnTo>
                <a:lnTo>
                  <a:pt x="602950" y="1722647"/>
                </a:lnTo>
                <a:lnTo>
                  <a:pt x="559144" y="1737354"/>
                </a:lnTo>
                <a:lnTo>
                  <a:pt x="514851" y="1750974"/>
                </a:lnTo>
                <a:lnTo>
                  <a:pt x="470088" y="1763493"/>
                </a:lnTo>
                <a:lnTo>
                  <a:pt x="424868" y="1774895"/>
                </a:lnTo>
                <a:lnTo>
                  <a:pt x="379209" y="1785163"/>
                </a:lnTo>
                <a:lnTo>
                  <a:pt x="333126" y="1794282"/>
                </a:lnTo>
                <a:lnTo>
                  <a:pt x="286635" y="1802237"/>
                </a:lnTo>
                <a:lnTo>
                  <a:pt x="239751" y="1809011"/>
                </a:lnTo>
                <a:lnTo>
                  <a:pt x="192491" y="1814589"/>
                </a:lnTo>
                <a:lnTo>
                  <a:pt x="144870" y="1818954"/>
                </a:lnTo>
                <a:lnTo>
                  <a:pt x="96904" y="1822092"/>
                </a:lnTo>
                <a:lnTo>
                  <a:pt x="48609" y="1823986"/>
                </a:lnTo>
                <a:lnTo>
                  <a:pt x="0" y="1824621"/>
                </a:lnTo>
                <a:lnTo>
                  <a:pt x="0" y="2492997"/>
                </a:lnTo>
                <a:lnTo>
                  <a:pt x="861501" y="2492997"/>
                </a:lnTo>
                <a:lnTo>
                  <a:pt x="875908" y="2488046"/>
                </a:lnTo>
                <a:lnTo>
                  <a:pt x="919001" y="2472384"/>
                </a:lnTo>
                <a:lnTo>
                  <a:pt x="961742" y="2455995"/>
                </a:lnTo>
                <a:lnTo>
                  <a:pt x="1004122" y="2438888"/>
                </a:lnTo>
                <a:lnTo>
                  <a:pt x="1046135" y="2421070"/>
                </a:lnTo>
                <a:lnTo>
                  <a:pt x="1087772" y="2402548"/>
                </a:lnTo>
                <a:lnTo>
                  <a:pt x="1129028" y="2383329"/>
                </a:lnTo>
                <a:lnTo>
                  <a:pt x="1169893" y="2363422"/>
                </a:lnTo>
                <a:lnTo>
                  <a:pt x="1210360" y="2342833"/>
                </a:lnTo>
                <a:lnTo>
                  <a:pt x="1250423" y="2321571"/>
                </a:lnTo>
                <a:lnTo>
                  <a:pt x="1290074" y="2299642"/>
                </a:lnTo>
                <a:lnTo>
                  <a:pt x="1329305" y="2277055"/>
                </a:lnTo>
                <a:lnTo>
                  <a:pt x="1368108" y="2253816"/>
                </a:lnTo>
                <a:lnTo>
                  <a:pt x="1406478" y="2229934"/>
                </a:lnTo>
                <a:lnTo>
                  <a:pt x="1444405" y="2205415"/>
                </a:lnTo>
                <a:lnTo>
                  <a:pt x="1481882" y="2180268"/>
                </a:lnTo>
                <a:lnTo>
                  <a:pt x="1518903" y="2154499"/>
                </a:lnTo>
                <a:lnTo>
                  <a:pt x="1555459" y="2128116"/>
                </a:lnTo>
                <a:lnTo>
                  <a:pt x="1591544" y="2101128"/>
                </a:lnTo>
                <a:lnTo>
                  <a:pt x="1627149" y="2073540"/>
                </a:lnTo>
                <a:lnTo>
                  <a:pt x="1662268" y="2045361"/>
                </a:lnTo>
                <a:lnTo>
                  <a:pt x="1696892" y="2016599"/>
                </a:lnTo>
                <a:lnTo>
                  <a:pt x="1731015" y="1987260"/>
                </a:lnTo>
                <a:lnTo>
                  <a:pt x="1764630" y="1957353"/>
                </a:lnTo>
                <a:lnTo>
                  <a:pt x="1797727" y="1926884"/>
                </a:lnTo>
                <a:lnTo>
                  <a:pt x="1828851" y="1897243"/>
                </a:lnTo>
                <a:lnTo>
                  <a:pt x="1828851" y="0"/>
                </a:lnTo>
                <a:close/>
              </a:path>
            </a:pathLst>
          </a:custGeom>
          <a:solidFill>
            <a:srgbClr val="103B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8138" y="400300"/>
            <a:ext cx="13266072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103B4B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06900" y="1725924"/>
            <a:ext cx="10448549" cy="5921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9199" y="8503920"/>
            <a:ext cx="5203952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8892" y="8503920"/>
            <a:ext cx="3740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5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/>
          <p:nvPr/>
        </p:nvSpPr>
        <p:spPr>
          <a:xfrm>
            <a:off x="2906900" y="3048000"/>
            <a:ext cx="9541510" cy="33252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0499"/>
              </a:lnSpc>
              <a:spcBef>
                <a:spcPts val="90"/>
              </a:spcBef>
            </a:pPr>
            <a:r>
              <a:rPr lang="it-IT" sz="4000" b="1" dirty="0">
                <a:latin typeface="Calibri"/>
                <a:cs typeface="Calibri"/>
              </a:rPr>
              <a:t>Seminario divulgativo </a:t>
            </a:r>
          </a:p>
          <a:p>
            <a:pPr marL="12700" marR="5080" algn="ctr">
              <a:lnSpc>
                <a:spcPct val="100499"/>
              </a:lnSpc>
              <a:spcBef>
                <a:spcPts val="90"/>
              </a:spcBef>
            </a:pPr>
            <a:r>
              <a:rPr lang="it-IT" sz="4400" b="1" dirty="0">
                <a:latin typeface="Calibri"/>
                <a:cs typeface="Calibri"/>
              </a:rPr>
              <a:t>Flessibilità organizzativa e oraria.</a:t>
            </a:r>
          </a:p>
          <a:p>
            <a:pPr marL="12700" marR="5080" algn="ctr">
              <a:lnSpc>
                <a:spcPct val="100499"/>
              </a:lnSpc>
              <a:spcBef>
                <a:spcPts val="90"/>
              </a:spcBef>
            </a:pPr>
            <a:r>
              <a:rPr lang="it-IT" sz="2800" b="1" dirty="0">
                <a:latin typeface="Calibri"/>
                <a:cs typeface="Calibri"/>
              </a:rPr>
              <a:t>Come rendere la gestione del tempo la soluzione per il benessere delle persone e la sostenibilità delle aziende</a:t>
            </a:r>
          </a:p>
          <a:p>
            <a:pPr marL="12700" marR="5080">
              <a:lnSpc>
                <a:spcPct val="100499"/>
              </a:lnSpc>
              <a:spcBef>
                <a:spcPts val="90"/>
              </a:spcBef>
            </a:pPr>
            <a:endParaRPr lang="it-IT" sz="4400" b="1" dirty="0">
              <a:latin typeface="Calibri"/>
              <a:cs typeface="Calibri"/>
            </a:endParaRPr>
          </a:p>
          <a:p>
            <a:pPr marL="12700" marR="5080">
              <a:lnSpc>
                <a:spcPct val="100499"/>
              </a:lnSpc>
              <a:spcBef>
                <a:spcPts val="90"/>
              </a:spcBef>
            </a:pPr>
            <a:r>
              <a:rPr lang="it-IT" sz="2800" b="1" dirty="0">
                <a:latin typeface="Calibri"/>
                <a:cs typeface="Calibri"/>
              </a:rPr>
              <a:t>27 aprile 2026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E45B701-C7A5-A199-5E8E-780870D7F0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858151"/>
            <a:ext cx="1691409" cy="744220"/>
          </a:xfrm>
          <a:prstGeom prst="rect">
            <a:avLst/>
          </a:prstGeom>
        </p:spPr>
      </p:pic>
      <p:grpSp>
        <p:nvGrpSpPr>
          <p:cNvPr id="2" name="Gruppo 1">
            <a:extLst>
              <a:ext uri="{FF2B5EF4-FFF2-40B4-BE49-F238E27FC236}">
                <a16:creationId xmlns:a16="http://schemas.microsoft.com/office/drawing/2014/main" id="{7272DE17-22E9-262C-5475-C82136D6137E}"/>
              </a:ext>
            </a:extLst>
          </p:cNvPr>
          <p:cNvGrpSpPr/>
          <p:nvPr/>
        </p:nvGrpSpPr>
        <p:grpSpPr>
          <a:xfrm>
            <a:off x="10591800" y="2303780"/>
            <a:ext cx="5689600" cy="6840220"/>
            <a:chOff x="12928600" y="5181600"/>
            <a:chExt cx="2788440" cy="3554918"/>
          </a:xfrm>
        </p:grpSpPr>
        <p:sp>
          <p:nvSpPr>
            <p:cNvPr id="5" name="object 20">
              <a:extLst>
                <a:ext uri="{FF2B5EF4-FFF2-40B4-BE49-F238E27FC236}">
                  <a16:creationId xmlns:a16="http://schemas.microsoft.com/office/drawing/2014/main" id="{FEFBDA0A-A6C4-7040-3F05-BACE05E8E6F6}"/>
                </a:ext>
              </a:extLst>
            </p:cNvPr>
            <p:cNvSpPr/>
            <p:nvPr/>
          </p:nvSpPr>
          <p:spPr>
            <a:xfrm>
              <a:off x="12929238" y="7570337"/>
              <a:ext cx="2787802" cy="1166174"/>
            </a:xfrm>
            <a:custGeom>
              <a:avLst/>
              <a:gdLst/>
              <a:ahLst/>
              <a:cxnLst/>
              <a:rect l="l" t="t" r="r" b="b"/>
              <a:pathLst>
                <a:path w="1663700" h="735329">
                  <a:moveTo>
                    <a:pt x="0" y="0"/>
                  </a:moveTo>
                  <a:lnTo>
                    <a:pt x="0" y="735035"/>
                  </a:lnTo>
                  <a:lnTo>
                    <a:pt x="1663251" y="735035"/>
                  </a:lnTo>
                  <a:lnTo>
                    <a:pt x="1663251" y="667448"/>
                  </a:lnTo>
                  <a:lnTo>
                    <a:pt x="1628123" y="634484"/>
                  </a:lnTo>
                  <a:lnTo>
                    <a:pt x="1592269" y="602161"/>
                  </a:lnTo>
                  <a:lnTo>
                    <a:pt x="1555764" y="570553"/>
                  </a:lnTo>
                  <a:lnTo>
                    <a:pt x="1518622" y="539670"/>
                  </a:lnTo>
                  <a:lnTo>
                    <a:pt x="1480851" y="509523"/>
                  </a:lnTo>
                  <a:lnTo>
                    <a:pt x="1442463" y="480124"/>
                  </a:lnTo>
                  <a:lnTo>
                    <a:pt x="1403469" y="451481"/>
                  </a:lnTo>
                  <a:lnTo>
                    <a:pt x="1363879" y="423606"/>
                  </a:lnTo>
                  <a:lnTo>
                    <a:pt x="1323703" y="396511"/>
                  </a:lnTo>
                  <a:lnTo>
                    <a:pt x="1282954" y="370204"/>
                  </a:lnTo>
                  <a:lnTo>
                    <a:pt x="1241412" y="344563"/>
                  </a:lnTo>
                  <a:lnTo>
                    <a:pt x="1199318" y="319746"/>
                  </a:lnTo>
                  <a:lnTo>
                    <a:pt x="1156681" y="295763"/>
                  </a:lnTo>
                  <a:lnTo>
                    <a:pt x="1113514" y="272626"/>
                  </a:lnTo>
                  <a:lnTo>
                    <a:pt x="1069827" y="250347"/>
                  </a:lnTo>
                  <a:lnTo>
                    <a:pt x="1025632" y="228936"/>
                  </a:lnTo>
                  <a:lnTo>
                    <a:pt x="980940" y="208405"/>
                  </a:lnTo>
                  <a:lnTo>
                    <a:pt x="935762" y="188766"/>
                  </a:lnTo>
                  <a:lnTo>
                    <a:pt x="890110" y="170029"/>
                  </a:lnTo>
                  <a:lnTo>
                    <a:pt x="843994" y="152206"/>
                  </a:lnTo>
                  <a:lnTo>
                    <a:pt x="797425" y="135308"/>
                  </a:lnTo>
                  <a:lnTo>
                    <a:pt x="750416" y="119347"/>
                  </a:lnTo>
                  <a:lnTo>
                    <a:pt x="702977" y="104334"/>
                  </a:lnTo>
                  <a:lnTo>
                    <a:pt x="655120" y="90280"/>
                  </a:lnTo>
                  <a:lnTo>
                    <a:pt x="606855" y="77196"/>
                  </a:lnTo>
                  <a:lnTo>
                    <a:pt x="558195" y="65094"/>
                  </a:lnTo>
                  <a:lnTo>
                    <a:pt x="509149" y="53985"/>
                  </a:lnTo>
                  <a:lnTo>
                    <a:pt x="459730" y="43880"/>
                  </a:lnTo>
                  <a:lnTo>
                    <a:pt x="409949" y="34791"/>
                  </a:lnTo>
                  <a:lnTo>
                    <a:pt x="359816" y="26729"/>
                  </a:lnTo>
                  <a:lnTo>
                    <a:pt x="309344" y="19706"/>
                  </a:lnTo>
                  <a:lnTo>
                    <a:pt x="258542" y="13731"/>
                  </a:lnTo>
                  <a:lnTo>
                    <a:pt x="207424" y="8818"/>
                  </a:lnTo>
                  <a:lnTo>
                    <a:pt x="155999" y="4977"/>
                  </a:lnTo>
                  <a:lnTo>
                    <a:pt x="104279" y="2219"/>
                  </a:lnTo>
                  <a:lnTo>
                    <a:pt x="52276" y="5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B8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21">
              <a:extLst>
                <a:ext uri="{FF2B5EF4-FFF2-40B4-BE49-F238E27FC236}">
                  <a16:creationId xmlns:a16="http://schemas.microsoft.com/office/drawing/2014/main" id="{D92A6B61-BCA1-7540-9CE2-2AE6E7BCF875}"/>
                </a:ext>
              </a:extLst>
            </p:cNvPr>
            <p:cNvSpPr/>
            <p:nvPr/>
          </p:nvSpPr>
          <p:spPr>
            <a:xfrm>
              <a:off x="12928600" y="5181600"/>
              <a:ext cx="2787802" cy="3554918"/>
            </a:xfrm>
            <a:custGeom>
              <a:avLst/>
              <a:gdLst/>
              <a:ahLst/>
              <a:cxnLst/>
              <a:rect l="l" t="t" r="r" b="b"/>
              <a:pathLst>
                <a:path w="1663700" h="2241550">
                  <a:moveTo>
                    <a:pt x="1663250" y="0"/>
                  </a:moveTo>
                  <a:lnTo>
                    <a:pt x="1658170" y="47110"/>
                  </a:lnTo>
                  <a:lnTo>
                    <a:pt x="1651680" y="94436"/>
                  </a:lnTo>
                  <a:lnTo>
                    <a:pt x="1643868" y="141324"/>
                  </a:lnTo>
                  <a:lnTo>
                    <a:pt x="1634754" y="187754"/>
                  </a:lnTo>
                  <a:lnTo>
                    <a:pt x="1624357" y="233709"/>
                  </a:lnTo>
                  <a:lnTo>
                    <a:pt x="1612697" y="279168"/>
                  </a:lnTo>
                  <a:lnTo>
                    <a:pt x="1599793" y="324112"/>
                  </a:lnTo>
                  <a:lnTo>
                    <a:pt x="1585665" y="368524"/>
                  </a:lnTo>
                  <a:lnTo>
                    <a:pt x="1570333" y="412382"/>
                  </a:lnTo>
                  <a:lnTo>
                    <a:pt x="1553815" y="455670"/>
                  </a:lnTo>
                  <a:lnTo>
                    <a:pt x="1536132" y="498367"/>
                  </a:lnTo>
                  <a:lnTo>
                    <a:pt x="1517304" y="540454"/>
                  </a:lnTo>
                  <a:lnTo>
                    <a:pt x="1497348" y="581912"/>
                  </a:lnTo>
                  <a:lnTo>
                    <a:pt x="1476287" y="622723"/>
                  </a:lnTo>
                  <a:lnTo>
                    <a:pt x="1454137" y="662868"/>
                  </a:lnTo>
                  <a:lnTo>
                    <a:pt x="1430921" y="702326"/>
                  </a:lnTo>
                  <a:lnTo>
                    <a:pt x="1406656" y="741080"/>
                  </a:lnTo>
                  <a:lnTo>
                    <a:pt x="1381362" y="779110"/>
                  </a:lnTo>
                  <a:lnTo>
                    <a:pt x="1355059" y="816397"/>
                  </a:lnTo>
                  <a:lnTo>
                    <a:pt x="1327767" y="852922"/>
                  </a:lnTo>
                  <a:lnTo>
                    <a:pt x="1299505" y="888667"/>
                  </a:lnTo>
                  <a:lnTo>
                    <a:pt x="1270293" y="923611"/>
                  </a:lnTo>
                  <a:lnTo>
                    <a:pt x="1240150" y="957736"/>
                  </a:lnTo>
                  <a:lnTo>
                    <a:pt x="1209095" y="991024"/>
                  </a:lnTo>
                  <a:lnTo>
                    <a:pt x="1177149" y="1023454"/>
                  </a:lnTo>
                  <a:lnTo>
                    <a:pt x="1144331" y="1055008"/>
                  </a:lnTo>
                  <a:lnTo>
                    <a:pt x="1110660" y="1085667"/>
                  </a:lnTo>
                  <a:lnTo>
                    <a:pt x="1076156" y="1115412"/>
                  </a:lnTo>
                  <a:lnTo>
                    <a:pt x="1040838" y="1144223"/>
                  </a:lnTo>
                  <a:lnTo>
                    <a:pt x="1004727" y="1172082"/>
                  </a:lnTo>
                  <a:lnTo>
                    <a:pt x="967841" y="1198970"/>
                  </a:lnTo>
                  <a:lnTo>
                    <a:pt x="930200" y="1224868"/>
                  </a:lnTo>
                  <a:lnTo>
                    <a:pt x="891824" y="1249756"/>
                  </a:lnTo>
                  <a:lnTo>
                    <a:pt x="852732" y="1273615"/>
                  </a:lnTo>
                  <a:lnTo>
                    <a:pt x="812944" y="1296428"/>
                  </a:lnTo>
                  <a:lnTo>
                    <a:pt x="772480" y="1318173"/>
                  </a:lnTo>
                  <a:lnTo>
                    <a:pt x="731358" y="1338833"/>
                  </a:lnTo>
                  <a:lnTo>
                    <a:pt x="689599" y="1358389"/>
                  </a:lnTo>
                  <a:lnTo>
                    <a:pt x="647221" y="1376820"/>
                  </a:lnTo>
                  <a:lnTo>
                    <a:pt x="604246" y="1394109"/>
                  </a:lnTo>
                  <a:lnTo>
                    <a:pt x="560691" y="1410237"/>
                  </a:lnTo>
                  <a:lnTo>
                    <a:pt x="516577" y="1425183"/>
                  </a:lnTo>
                  <a:lnTo>
                    <a:pt x="471923" y="1438930"/>
                  </a:lnTo>
                  <a:lnTo>
                    <a:pt x="426749" y="1451458"/>
                  </a:lnTo>
                  <a:lnTo>
                    <a:pt x="381075" y="1462748"/>
                  </a:lnTo>
                  <a:lnTo>
                    <a:pt x="334919" y="1472781"/>
                  </a:lnTo>
                  <a:lnTo>
                    <a:pt x="288302" y="1481538"/>
                  </a:lnTo>
                  <a:lnTo>
                    <a:pt x="241242" y="1489000"/>
                  </a:lnTo>
                  <a:lnTo>
                    <a:pt x="193761" y="1495148"/>
                  </a:lnTo>
                  <a:lnTo>
                    <a:pt x="145876" y="1499963"/>
                  </a:lnTo>
                  <a:lnTo>
                    <a:pt x="97608" y="1503426"/>
                  </a:lnTo>
                  <a:lnTo>
                    <a:pt x="48976" y="1505518"/>
                  </a:lnTo>
                  <a:lnTo>
                    <a:pt x="0" y="1506219"/>
                  </a:lnTo>
                  <a:lnTo>
                    <a:pt x="0" y="2241251"/>
                  </a:lnTo>
                  <a:lnTo>
                    <a:pt x="143392" y="2241251"/>
                  </a:lnTo>
                  <a:lnTo>
                    <a:pt x="194794" y="2237712"/>
                  </a:lnTo>
                  <a:lnTo>
                    <a:pt x="246531" y="2233032"/>
                  </a:lnTo>
                  <a:lnTo>
                    <a:pt x="297947" y="2227269"/>
                  </a:lnTo>
                  <a:lnTo>
                    <a:pt x="349030" y="2220433"/>
                  </a:lnTo>
                  <a:lnTo>
                    <a:pt x="399769" y="2212536"/>
                  </a:lnTo>
                  <a:lnTo>
                    <a:pt x="450153" y="2203590"/>
                  </a:lnTo>
                  <a:lnTo>
                    <a:pt x="500169" y="2193607"/>
                  </a:lnTo>
                  <a:lnTo>
                    <a:pt x="549806" y="2182598"/>
                  </a:lnTo>
                  <a:lnTo>
                    <a:pt x="599052" y="2170575"/>
                  </a:lnTo>
                  <a:lnTo>
                    <a:pt x="647896" y="2157549"/>
                  </a:lnTo>
                  <a:lnTo>
                    <a:pt x="696326" y="2143532"/>
                  </a:lnTo>
                  <a:lnTo>
                    <a:pt x="744331" y="2128535"/>
                  </a:lnTo>
                  <a:lnTo>
                    <a:pt x="791898" y="2112571"/>
                  </a:lnTo>
                  <a:lnTo>
                    <a:pt x="839016" y="2095651"/>
                  </a:lnTo>
                  <a:lnTo>
                    <a:pt x="885674" y="2077787"/>
                  </a:lnTo>
                  <a:lnTo>
                    <a:pt x="931860" y="2058989"/>
                  </a:lnTo>
                  <a:lnTo>
                    <a:pt x="977562" y="2039271"/>
                  </a:lnTo>
                  <a:lnTo>
                    <a:pt x="1022768" y="2018643"/>
                  </a:lnTo>
                  <a:lnTo>
                    <a:pt x="1067468" y="1997117"/>
                  </a:lnTo>
                  <a:lnTo>
                    <a:pt x="1111649" y="1974704"/>
                  </a:lnTo>
                  <a:lnTo>
                    <a:pt x="1155299" y="1951417"/>
                  </a:lnTo>
                  <a:lnTo>
                    <a:pt x="1198408" y="1927267"/>
                  </a:lnTo>
                  <a:lnTo>
                    <a:pt x="1240963" y="1902266"/>
                  </a:lnTo>
                  <a:lnTo>
                    <a:pt x="1282953" y="1876424"/>
                  </a:lnTo>
                  <a:lnTo>
                    <a:pt x="1323703" y="1850198"/>
                  </a:lnTo>
                  <a:lnTo>
                    <a:pt x="1363879" y="1823188"/>
                  </a:lnTo>
                  <a:lnTo>
                    <a:pt x="1403469" y="1795404"/>
                  </a:lnTo>
                  <a:lnTo>
                    <a:pt x="1442463" y="1766855"/>
                  </a:lnTo>
                  <a:lnTo>
                    <a:pt x="1480851" y="1737550"/>
                  </a:lnTo>
                  <a:lnTo>
                    <a:pt x="1518622" y="1707498"/>
                  </a:lnTo>
                  <a:lnTo>
                    <a:pt x="1555764" y="1676709"/>
                  </a:lnTo>
                  <a:lnTo>
                    <a:pt x="1592269" y="1645191"/>
                  </a:lnTo>
                  <a:lnTo>
                    <a:pt x="1628123" y="1612954"/>
                  </a:lnTo>
                  <a:lnTo>
                    <a:pt x="1663250" y="1580071"/>
                  </a:lnTo>
                  <a:lnTo>
                    <a:pt x="1663250" y="0"/>
                  </a:lnTo>
                  <a:close/>
                </a:path>
              </a:pathLst>
            </a:custGeom>
            <a:solidFill>
              <a:srgbClr val="1475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22">
              <a:extLst>
                <a:ext uri="{FF2B5EF4-FFF2-40B4-BE49-F238E27FC236}">
                  <a16:creationId xmlns:a16="http://schemas.microsoft.com/office/drawing/2014/main" id="{94390D48-88A9-A924-EE4B-EA70D68256F6}"/>
                </a:ext>
              </a:extLst>
            </p:cNvPr>
            <p:cNvSpPr/>
            <p:nvPr/>
          </p:nvSpPr>
          <p:spPr>
            <a:xfrm>
              <a:off x="15079038" y="7687362"/>
              <a:ext cx="637364" cy="941600"/>
            </a:xfrm>
            <a:custGeom>
              <a:avLst/>
              <a:gdLst/>
              <a:ahLst/>
              <a:cxnLst/>
              <a:rect l="l" t="t" r="r" b="b"/>
              <a:pathLst>
                <a:path w="380365" h="593725">
                  <a:moveTo>
                    <a:pt x="380365" y="0"/>
                  </a:moveTo>
                  <a:lnTo>
                    <a:pt x="345169" y="32947"/>
                  </a:lnTo>
                  <a:lnTo>
                    <a:pt x="309315" y="65184"/>
                  </a:lnTo>
                  <a:lnTo>
                    <a:pt x="272810" y="96702"/>
                  </a:lnTo>
                  <a:lnTo>
                    <a:pt x="235668" y="127491"/>
                  </a:lnTo>
                  <a:lnTo>
                    <a:pt x="197897" y="157543"/>
                  </a:lnTo>
                  <a:lnTo>
                    <a:pt x="159509" y="186848"/>
                  </a:lnTo>
                  <a:lnTo>
                    <a:pt x="120515" y="215397"/>
                  </a:lnTo>
                  <a:lnTo>
                    <a:pt x="80925" y="243181"/>
                  </a:lnTo>
                  <a:lnTo>
                    <a:pt x="40749" y="270191"/>
                  </a:lnTo>
                  <a:lnTo>
                    <a:pt x="0" y="296418"/>
                  </a:lnTo>
                  <a:lnTo>
                    <a:pt x="40749" y="322724"/>
                  </a:lnTo>
                  <a:lnTo>
                    <a:pt x="80925" y="349819"/>
                  </a:lnTo>
                  <a:lnTo>
                    <a:pt x="120515" y="377694"/>
                  </a:lnTo>
                  <a:lnTo>
                    <a:pt x="159509" y="406337"/>
                  </a:lnTo>
                  <a:lnTo>
                    <a:pt x="197897" y="435737"/>
                  </a:lnTo>
                  <a:lnTo>
                    <a:pt x="235668" y="465883"/>
                  </a:lnTo>
                  <a:lnTo>
                    <a:pt x="272810" y="496766"/>
                  </a:lnTo>
                  <a:lnTo>
                    <a:pt x="309315" y="528374"/>
                  </a:lnTo>
                  <a:lnTo>
                    <a:pt x="345169" y="560697"/>
                  </a:lnTo>
                  <a:lnTo>
                    <a:pt x="380365" y="593725"/>
                  </a:lnTo>
                  <a:lnTo>
                    <a:pt x="3803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Image 2">
            <a:extLst>
              <a:ext uri="{FF2B5EF4-FFF2-40B4-BE49-F238E27FC236}">
                <a16:creationId xmlns:a16="http://schemas.microsoft.com/office/drawing/2014/main" id="{10D09146-6B69-4490-CB18-B883034792D1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71346" y="937272"/>
            <a:ext cx="1337253" cy="61087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FFBD4C9-7CEB-18CC-5BF4-C9893BDC17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953" y="975372"/>
            <a:ext cx="2378847" cy="56112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0857598-060A-8BEF-4DA0-8DDD1E0A50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57168" y="975372"/>
            <a:ext cx="2262912" cy="57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447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44327-D611-DC5D-C3B4-625BAB851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E41AFCC0-FF2B-E323-75A4-60261D7B1A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6960" y="442040"/>
            <a:ext cx="13266072" cy="635000"/>
          </a:xfrm>
        </p:spPr>
        <p:txBody>
          <a:bodyPr vert="horz" wrap="square" lIns="0" tIns="0" rIns="0" bIns="0" rtlCol="0">
            <a:noAutofit/>
          </a:bodyPr>
          <a:lstStyle/>
          <a:p>
            <a:pPr marL="12700" marR="5080"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b="1" i="0" spc="-15" dirty="0">
                <a:latin typeface="Calibri"/>
                <a:ea typeface="+mj-ea"/>
                <a:cs typeface="Calibri"/>
              </a:rPr>
              <a:t>I divari occupazionali tra i partner</a:t>
            </a:r>
            <a:endParaRPr lang="it-IT" sz="5000" b="1" i="0" dirty="0">
              <a:latin typeface="Calibri"/>
              <a:ea typeface="+mj-ea"/>
              <a:cs typeface="Calibri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2897B09-0EB4-B5F7-AE19-CABC7C892EA4}"/>
              </a:ext>
            </a:extLst>
          </p:cNvPr>
          <p:cNvSpPr txBox="1"/>
          <p:nvPr/>
        </p:nvSpPr>
        <p:spPr>
          <a:xfrm>
            <a:off x="806769" y="1497053"/>
            <a:ext cx="7074122" cy="4916515"/>
          </a:xfrm>
          <a:prstGeom prst="rect">
            <a:avLst/>
          </a:prstGeom>
        </p:spPr>
        <p:txBody>
          <a:bodyPr wrap="square" lIns="0" tIns="0" rIns="0" bIns="0"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it-IT" sz="2000" b="1" i="0" kern="100" noProof="0" dirty="0">
                <a:latin typeface="+mn-lt"/>
                <a:ea typeface="+mn-ea"/>
                <a:cs typeface="+mn-cs"/>
              </a:rPr>
              <a:t>La presenza nel nucleo familiare di figli amplia i divari tra la condizione occupazionale dei partner nella coppia.</a:t>
            </a:r>
          </a:p>
          <a:p>
            <a:pPr>
              <a:spcAft>
                <a:spcPts val="600"/>
              </a:spcAft>
            </a:pPr>
            <a:r>
              <a:rPr lang="en-US" sz="2000" b="0" i="0" dirty="0">
                <a:latin typeface="+mn-lt"/>
                <a:ea typeface="+mn-ea"/>
                <a:cs typeface="+mn-cs"/>
              </a:rPr>
              <a:t> </a:t>
            </a:r>
          </a:p>
          <a:p>
            <a:pPr lvl="0">
              <a:spcAft>
                <a:spcPts val="600"/>
              </a:spcAft>
            </a:pPr>
            <a:r>
              <a:rPr lang="it-IT" sz="2000" dirty="0"/>
              <a:t>La quota di donne occupate con almeno un figlio al di sotto dei 5 anni di età è pari al 57,8%, passa al 60,6% se le donne appartengono a un nucleo familiare nel quale ci sono figli con più di 5 anni e si attesta al 64,6% nel caso in cui la donna non ha figli.</a:t>
            </a:r>
          </a:p>
          <a:p>
            <a:pPr lvl="0">
              <a:spcAft>
                <a:spcPts val="600"/>
              </a:spcAft>
            </a:pPr>
            <a:endParaRPr lang="it-IT" sz="2000" b="0" i="0" dirty="0">
              <a:latin typeface="+mn-lt"/>
              <a:ea typeface="+mn-ea"/>
              <a:cs typeface="+mn-cs"/>
            </a:endParaRPr>
          </a:p>
          <a:p>
            <a:r>
              <a:rPr lang="it-IT" sz="2000" dirty="0"/>
              <a:t>L’incidenza di maschi occupati con almeno un figlio fino a 5 anni è pari al 91,7%, circa 34 punti percentuali in più rispetto alla donna; </a:t>
            </a:r>
          </a:p>
          <a:p>
            <a:r>
              <a:rPr lang="it-IT" sz="2000" dirty="0"/>
              <a:t>si abbassa all’85,7% in presenza di figli più grandi (maggiori di 5 anni), in quanto la distanza dalla corrispondente percentuale osservata per le donne è pari a 60,6%, con un distacco dal valore femminile pari a circa 25 punti percentuali, e si ferma all’80,5% in caso di assenza di figli, circa 15 punti percentuali in più rispetto alla partner donna.</a:t>
            </a:r>
          </a:p>
          <a:p>
            <a:pPr lvl="0">
              <a:spcAft>
                <a:spcPts val="600"/>
              </a:spcAft>
            </a:pPr>
            <a:endParaRPr lang="en-US" b="0" i="0" dirty="0"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 descr="Immagine che contiene schermata, testo, Diagramma, linea&#10;&#10;Il contenuto generato dall'IA potrebbe non essere corretto.">
            <a:extLst>
              <a:ext uri="{FF2B5EF4-FFF2-40B4-BE49-F238E27FC236}">
                <a16:creationId xmlns:a16="http://schemas.microsoft.com/office/drawing/2014/main" id="{DB8F863C-0D07-0A50-9399-EBFE79D3E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68763" y="2286000"/>
            <a:ext cx="7074122" cy="49165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8C5E7F5C-1EC1-014A-EDE3-8245186DDB68}"/>
              </a:ext>
            </a:extLst>
          </p:cNvPr>
          <p:cNvSpPr txBox="1"/>
          <p:nvPr/>
        </p:nvSpPr>
        <p:spPr>
          <a:xfrm>
            <a:off x="8368763" y="1605031"/>
            <a:ext cx="7074120" cy="610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Condizione occupazionale dei partner rispetto alla presenza/assenza di figli. Anno 2024 (v.%)  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41FB1C9-DDA1-6EFB-0F5D-8C48EBBAC9A8}"/>
              </a:ext>
            </a:extLst>
          </p:cNvPr>
          <p:cNvSpPr txBox="1"/>
          <p:nvPr/>
        </p:nvSpPr>
        <p:spPr>
          <a:xfrm>
            <a:off x="660400" y="7253595"/>
            <a:ext cx="13442632" cy="1398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È evidente che oltre alla presenza, anche l’età dei figli può condizionare la maggiore o minore inclusione delle donne nel mercato del lavoro; nelle coppie senza figli il divario di genere è di circa 15 punti, valore che aumenta in presenza di figli over 5 anni con uno scarto di circa 25 punti percentuali rispetto agli uomini fino a raggiungere una differenza massima in presenza di uno o più f </a:t>
            </a:r>
            <a:r>
              <a:rPr lang="it-IT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igli</a:t>
            </a:r>
            <a:r>
              <a:rPr lang="it-IT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under 5: in questo caso, infatti, il distacco raggiunge i 34 punti percentuali. </a:t>
            </a:r>
          </a:p>
        </p:txBody>
      </p:sp>
    </p:spTree>
    <p:extLst>
      <p:ext uri="{BB962C8B-B14F-4D97-AF65-F5344CB8AC3E}">
        <p14:creationId xmlns:p14="http://schemas.microsoft.com/office/powerpoint/2010/main" val="1956628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4AE58-46EF-5363-C994-A702C3CE8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6F161BA0-74FF-6703-7A54-AD19AC61F3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481033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4400" spc="-15" dirty="0"/>
              <a:t>Il titolo di studio nelle dinamiche occupazionali di genere</a:t>
            </a:r>
            <a:endParaRPr sz="4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1E5895-E930-F351-DE5F-2EDE78A06D0F}"/>
              </a:ext>
            </a:extLst>
          </p:cNvPr>
          <p:cNvSpPr txBox="1"/>
          <p:nvPr/>
        </p:nvSpPr>
        <p:spPr>
          <a:xfrm>
            <a:off x="527301" y="1447800"/>
            <a:ext cx="13849099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sz="2000" b="1" dirty="0"/>
              <a:t>Essere mediamente più istruite non consente alle donne di colmare il gap con gli uomini</a:t>
            </a:r>
          </a:p>
          <a:p>
            <a:pPr>
              <a:spcAft>
                <a:spcPts val="600"/>
              </a:spcAft>
            </a:pPr>
            <a:endParaRPr lang="it-IT" sz="2000" b="1" dirty="0"/>
          </a:p>
          <a:p>
            <a:pPr>
              <a:spcAft>
                <a:spcPts val="600"/>
              </a:spcAft>
            </a:pPr>
            <a:r>
              <a:rPr lang="it-IT" sz="2000" dirty="0"/>
              <a:t>E’ possibile rilevare, infatti, come: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lavora l’84,9% delle donne laureate, a fronte di una percentuale che per gli uomini è pari al 94,1%;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tra le diplomate, la percentuale di donne occupate scende al 63,9%, mentre per gli uomini si attesta all’88,2%.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Per quanto riguarda, invece, le donne con un basso titolo di studio si osserva come circa il 37% delle donne risulti occupata; per gli uomini con basso titolo di studio si registra un’incidenza pari al 75,2%. </a:t>
            </a:r>
          </a:p>
        </p:txBody>
      </p:sp>
      <p:pic>
        <p:nvPicPr>
          <p:cNvPr id="3" name="Immagine 2" descr="Immagine che contiene testo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5FD67005-4C7B-FA88-39E6-607B777EF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44" y="4191000"/>
            <a:ext cx="10102231" cy="40965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2966BB6-A779-2FCD-D125-1A701DB30D13}"/>
              </a:ext>
            </a:extLst>
          </p:cNvPr>
          <p:cNvSpPr txBox="1"/>
          <p:nvPr/>
        </p:nvSpPr>
        <p:spPr>
          <a:xfrm>
            <a:off x="11328401" y="4608046"/>
            <a:ext cx="29717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Si rileva, quindi, </a:t>
            </a:r>
            <a:r>
              <a:rPr lang="it-IT" sz="2000" b="1" dirty="0"/>
              <a:t>l’importanza del livello di istruzione</a:t>
            </a:r>
            <a:r>
              <a:rPr lang="it-IT" sz="2000" dirty="0"/>
              <a:t> che, se è più elevato, consente alle donne livelli più alti di inclusione nel mercato del lavoro.</a:t>
            </a:r>
          </a:p>
        </p:txBody>
      </p:sp>
    </p:spTree>
    <p:extLst>
      <p:ext uri="{BB962C8B-B14F-4D97-AF65-F5344CB8AC3E}">
        <p14:creationId xmlns:p14="http://schemas.microsoft.com/office/powerpoint/2010/main" val="3154538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1A982-649E-3375-04EB-31DFD0F43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4D0447EF-33C4-CF29-4702-1E97836F6A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481033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4400" dirty="0"/>
              <a:t>Occupazione e dinamiche di coppia: principali evidenze</a:t>
            </a:r>
            <a:endParaRPr sz="4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6B0E976-8D9C-0A7C-7AA0-8249B305C1A7}"/>
              </a:ext>
            </a:extLst>
          </p:cNvPr>
          <p:cNvSpPr txBox="1"/>
          <p:nvPr/>
        </p:nvSpPr>
        <p:spPr>
          <a:xfrm>
            <a:off x="527301" y="1447800"/>
            <a:ext cx="13849099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Nel complesso, i risultati mettono in evidenza una marcata asimmetria di genere:</a:t>
            </a:r>
          </a:p>
          <a:p>
            <a:endParaRPr lang="it-IT" sz="2400" b="1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/>
              <a:t>Il livello di istruzione </a:t>
            </a:r>
            <a:r>
              <a:rPr lang="it-IT" sz="2400" dirty="0"/>
              <a:t>rappresenta un fattore determinante per l’occupazione di entrambi i partner, con un effetto particolarmente rilevante per le donne.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/>
              <a:t>La presenza di figli piccoli </a:t>
            </a:r>
            <a:r>
              <a:rPr lang="it-IT" sz="2400" dirty="0"/>
              <a:t>costituisce un forte elemento di penalizzazione per l’occupazione femminile.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/>
              <a:t>Al contrario, </a:t>
            </a:r>
            <a:r>
              <a:rPr lang="it-IT" sz="2400" b="1" i="1" dirty="0"/>
              <a:t>la presenza di figli — soprattutto se under 5 </a:t>
            </a:r>
            <a:r>
              <a:rPr lang="it-IT" sz="2400" dirty="0"/>
              <a:t>— aumenta la probabilità di occupazione maschile.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/>
              <a:t>Nelle coppie con un solo percettore di reddito</a:t>
            </a:r>
            <a:r>
              <a:rPr lang="it-IT" sz="2400" dirty="0"/>
              <a:t>, la presenza di figli piccoli rafforza il modello tradizionale con uomo occupato e donna non occupata.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/>
              <a:t>La probabilità che entrambi i partner siano occupati diminuisce sensibilmente in presenza di figli piccoli</a:t>
            </a:r>
            <a:r>
              <a:rPr lang="it-IT" sz="24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it-IT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2400" dirty="0"/>
              <a:t>L’analisi suggerisce che la genitorialità — in particolare nella fase iniziale del ciclo di vita familiare — incide in modo profondamente differenziato sulle traiettorie occupazionali di uomini e donne, contribuendo a rafforzare modelli di specializzazione di genere all’interno della coppia.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017088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6255365" cy="9144000"/>
          </a:xfrm>
          <a:custGeom>
            <a:avLst/>
            <a:gdLst/>
            <a:ahLst/>
            <a:cxnLst/>
            <a:rect l="l" t="t" r="r" b="b"/>
            <a:pathLst>
              <a:path w="16255365" h="9144000">
                <a:moveTo>
                  <a:pt x="16254857" y="0"/>
                </a:moveTo>
                <a:lnTo>
                  <a:pt x="0" y="0"/>
                </a:lnTo>
                <a:lnTo>
                  <a:pt x="0" y="9144000"/>
                </a:lnTo>
                <a:lnTo>
                  <a:pt x="16254857" y="9144000"/>
                </a:lnTo>
                <a:lnTo>
                  <a:pt x="16254857" y="0"/>
                </a:lnTo>
                <a:close/>
              </a:path>
            </a:pathLst>
          </a:custGeom>
          <a:solidFill>
            <a:srgbClr val="103B4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6258000" cy="9144520"/>
            <a:chOff x="0" y="0"/>
            <a:chExt cx="16258000" cy="9144520"/>
          </a:xfrm>
        </p:grpSpPr>
        <p:sp>
          <p:nvSpPr>
            <p:cNvPr id="4" name="object 4"/>
            <p:cNvSpPr/>
            <p:nvPr/>
          </p:nvSpPr>
          <p:spPr>
            <a:xfrm>
              <a:off x="0" y="3112161"/>
              <a:ext cx="8596630" cy="6031865"/>
            </a:xfrm>
            <a:custGeom>
              <a:avLst/>
              <a:gdLst/>
              <a:ahLst/>
              <a:cxnLst/>
              <a:rect l="l" t="t" r="r" b="b"/>
              <a:pathLst>
                <a:path w="8596630" h="6031865">
                  <a:moveTo>
                    <a:pt x="0" y="0"/>
                  </a:moveTo>
                  <a:lnTo>
                    <a:pt x="0" y="3941205"/>
                  </a:lnTo>
                  <a:lnTo>
                    <a:pt x="113919" y="3972295"/>
                  </a:lnTo>
                  <a:lnTo>
                    <a:pt x="245472" y="4010364"/>
                  </a:lnTo>
                  <a:lnTo>
                    <a:pt x="376158" y="4050444"/>
                  </a:lnTo>
                  <a:lnTo>
                    <a:pt x="505961" y="4092515"/>
                  </a:lnTo>
                  <a:lnTo>
                    <a:pt x="634861" y="4136561"/>
                  </a:lnTo>
                  <a:lnTo>
                    <a:pt x="762841" y="4182564"/>
                  </a:lnTo>
                  <a:lnTo>
                    <a:pt x="889884" y="4230505"/>
                  </a:lnTo>
                  <a:lnTo>
                    <a:pt x="1015970" y="4280367"/>
                  </a:lnTo>
                  <a:lnTo>
                    <a:pt x="1141084" y="4332131"/>
                  </a:lnTo>
                  <a:lnTo>
                    <a:pt x="1265205" y="4385781"/>
                  </a:lnTo>
                  <a:lnTo>
                    <a:pt x="1388318" y="4441298"/>
                  </a:lnTo>
                  <a:lnTo>
                    <a:pt x="1510403" y="4498664"/>
                  </a:lnTo>
                  <a:lnTo>
                    <a:pt x="1631444" y="4557862"/>
                  </a:lnTo>
                  <a:lnTo>
                    <a:pt x="1751421" y="4618873"/>
                  </a:lnTo>
                  <a:lnTo>
                    <a:pt x="1870318" y="4681680"/>
                  </a:lnTo>
                  <a:lnTo>
                    <a:pt x="1929355" y="4713751"/>
                  </a:lnTo>
                  <a:lnTo>
                    <a:pt x="1988116" y="4746264"/>
                  </a:lnTo>
                  <a:lnTo>
                    <a:pt x="2046597" y="4779218"/>
                  </a:lnTo>
                  <a:lnTo>
                    <a:pt x="2104797" y="4812609"/>
                  </a:lnTo>
                  <a:lnTo>
                    <a:pt x="2162714" y="4846435"/>
                  </a:lnTo>
                  <a:lnTo>
                    <a:pt x="2220344" y="4880695"/>
                  </a:lnTo>
                  <a:lnTo>
                    <a:pt x="2277687" y="4915386"/>
                  </a:lnTo>
                  <a:lnTo>
                    <a:pt x="2334739" y="4950506"/>
                  </a:lnTo>
                  <a:lnTo>
                    <a:pt x="2391499" y="4986052"/>
                  </a:lnTo>
                  <a:lnTo>
                    <a:pt x="2447964" y="5022023"/>
                  </a:lnTo>
                  <a:lnTo>
                    <a:pt x="2504132" y="5058415"/>
                  </a:lnTo>
                  <a:lnTo>
                    <a:pt x="2560001" y="5095228"/>
                  </a:lnTo>
                  <a:lnTo>
                    <a:pt x="2615568" y="5132458"/>
                  </a:lnTo>
                  <a:lnTo>
                    <a:pt x="2670831" y="5170104"/>
                  </a:lnTo>
                  <a:lnTo>
                    <a:pt x="2725789" y="5208163"/>
                  </a:lnTo>
                  <a:lnTo>
                    <a:pt x="2780438" y="5246632"/>
                  </a:lnTo>
                  <a:lnTo>
                    <a:pt x="2834777" y="5285511"/>
                  </a:lnTo>
                  <a:lnTo>
                    <a:pt x="2888804" y="5324796"/>
                  </a:lnTo>
                  <a:lnTo>
                    <a:pt x="2942515" y="5364485"/>
                  </a:lnTo>
                  <a:lnTo>
                    <a:pt x="2995910" y="5404576"/>
                  </a:lnTo>
                  <a:lnTo>
                    <a:pt x="3048985" y="5445067"/>
                  </a:lnTo>
                  <a:lnTo>
                    <a:pt x="3101738" y="5485955"/>
                  </a:lnTo>
                  <a:lnTo>
                    <a:pt x="3154168" y="5527239"/>
                  </a:lnTo>
                  <a:lnTo>
                    <a:pt x="3206272" y="5568916"/>
                  </a:lnTo>
                  <a:lnTo>
                    <a:pt x="3258047" y="5610983"/>
                  </a:lnTo>
                  <a:lnTo>
                    <a:pt x="3309492" y="5653440"/>
                  </a:lnTo>
                  <a:lnTo>
                    <a:pt x="3360604" y="5696282"/>
                  </a:lnTo>
                  <a:lnTo>
                    <a:pt x="3411381" y="5739509"/>
                  </a:lnTo>
                  <a:lnTo>
                    <a:pt x="3461821" y="5783117"/>
                  </a:lnTo>
                  <a:lnTo>
                    <a:pt x="3511922" y="5827106"/>
                  </a:lnTo>
                  <a:lnTo>
                    <a:pt x="3561680" y="5871471"/>
                  </a:lnTo>
                  <a:lnTo>
                    <a:pt x="3611095" y="5916212"/>
                  </a:lnTo>
                  <a:lnTo>
                    <a:pt x="3660164" y="5961326"/>
                  </a:lnTo>
                  <a:lnTo>
                    <a:pt x="3708884" y="6006811"/>
                  </a:lnTo>
                  <a:lnTo>
                    <a:pt x="3735286" y="6031838"/>
                  </a:lnTo>
                  <a:lnTo>
                    <a:pt x="8596004" y="6031838"/>
                  </a:lnTo>
                  <a:lnTo>
                    <a:pt x="8564908" y="5978596"/>
                  </a:lnTo>
                  <a:lnTo>
                    <a:pt x="8515456" y="5895410"/>
                  </a:lnTo>
                  <a:lnTo>
                    <a:pt x="8465382" y="5812639"/>
                  </a:lnTo>
                  <a:lnTo>
                    <a:pt x="8414688" y="5730287"/>
                  </a:lnTo>
                  <a:lnTo>
                    <a:pt x="8363380" y="5648357"/>
                  </a:lnTo>
                  <a:lnTo>
                    <a:pt x="8311458" y="5566853"/>
                  </a:lnTo>
                  <a:lnTo>
                    <a:pt x="8258928" y="5485778"/>
                  </a:lnTo>
                  <a:lnTo>
                    <a:pt x="8205791" y="5405134"/>
                  </a:lnTo>
                  <a:lnTo>
                    <a:pt x="8151963" y="5324796"/>
                  </a:lnTo>
                  <a:lnTo>
                    <a:pt x="8097712" y="5245156"/>
                  </a:lnTo>
                  <a:lnTo>
                    <a:pt x="8042777" y="5165828"/>
                  </a:lnTo>
                  <a:lnTo>
                    <a:pt x="7987248" y="5086944"/>
                  </a:lnTo>
                  <a:lnTo>
                    <a:pt x="7931129" y="5008509"/>
                  </a:lnTo>
                  <a:lnTo>
                    <a:pt x="7874424" y="4930524"/>
                  </a:lnTo>
                  <a:lnTo>
                    <a:pt x="7817135" y="4852995"/>
                  </a:lnTo>
                  <a:lnTo>
                    <a:pt x="7759266" y="4775923"/>
                  </a:lnTo>
                  <a:lnTo>
                    <a:pt x="7700820" y="4699312"/>
                  </a:lnTo>
                  <a:lnTo>
                    <a:pt x="7641800" y="4623165"/>
                  </a:lnTo>
                  <a:lnTo>
                    <a:pt x="7582210" y="4547485"/>
                  </a:lnTo>
                  <a:lnTo>
                    <a:pt x="7522052" y="4472277"/>
                  </a:lnTo>
                  <a:lnTo>
                    <a:pt x="7461330" y="4397542"/>
                  </a:lnTo>
                  <a:lnTo>
                    <a:pt x="7400047" y="4323284"/>
                  </a:lnTo>
                  <a:lnTo>
                    <a:pt x="7338206" y="4249506"/>
                  </a:lnTo>
                  <a:lnTo>
                    <a:pt x="7275811" y="4176212"/>
                  </a:lnTo>
                  <a:lnTo>
                    <a:pt x="7212865" y="4103405"/>
                  </a:lnTo>
                  <a:lnTo>
                    <a:pt x="7149371" y="4031087"/>
                  </a:lnTo>
                  <a:lnTo>
                    <a:pt x="7085332" y="3959263"/>
                  </a:lnTo>
                  <a:lnTo>
                    <a:pt x="7020751" y="3887935"/>
                  </a:lnTo>
                  <a:lnTo>
                    <a:pt x="6955632" y="3817107"/>
                  </a:lnTo>
                  <a:lnTo>
                    <a:pt x="6889978" y="3746782"/>
                  </a:lnTo>
                  <a:lnTo>
                    <a:pt x="6823792" y="3676963"/>
                  </a:lnTo>
                  <a:lnTo>
                    <a:pt x="6757077" y="3607653"/>
                  </a:lnTo>
                  <a:lnTo>
                    <a:pt x="6689837" y="3538856"/>
                  </a:lnTo>
                  <a:lnTo>
                    <a:pt x="6622074" y="3470574"/>
                  </a:lnTo>
                  <a:lnTo>
                    <a:pt x="6553793" y="3402812"/>
                  </a:lnTo>
                  <a:lnTo>
                    <a:pt x="6484996" y="3335571"/>
                  </a:lnTo>
                  <a:lnTo>
                    <a:pt x="6415686" y="3268857"/>
                  </a:lnTo>
                  <a:lnTo>
                    <a:pt x="6345867" y="3202670"/>
                  </a:lnTo>
                  <a:lnTo>
                    <a:pt x="6275542" y="3137016"/>
                  </a:lnTo>
                  <a:lnTo>
                    <a:pt x="6204714" y="3071897"/>
                  </a:lnTo>
                  <a:lnTo>
                    <a:pt x="6133387" y="3007316"/>
                  </a:lnTo>
                  <a:lnTo>
                    <a:pt x="6061562" y="2943277"/>
                  </a:lnTo>
                  <a:lnTo>
                    <a:pt x="5989245" y="2879782"/>
                  </a:lnTo>
                  <a:lnTo>
                    <a:pt x="5916438" y="2816836"/>
                  </a:lnTo>
                  <a:lnTo>
                    <a:pt x="5843144" y="2754441"/>
                  </a:lnTo>
                  <a:lnTo>
                    <a:pt x="5769367" y="2692600"/>
                  </a:lnTo>
                  <a:lnTo>
                    <a:pt x="5695109" y="2631317"/>
                  </a:lnTo>
                  <a:lnTo>
                    <a:pt x="5620374" y="2570595"/>
                  </a:lnTo>
                  <a:lnTo>
                    <a:pt x="5545165" y="2510437"/>
                  </a:lnTo>
                  <a:lnTo>
                    <a:pt x="5469486" y="2450846"/>
                  </a:lnTo>
                  <a:lnTo>
                    <a:pt x="5393339" y="2391826"/>
                  </a:lnTo>
                  <a:lnTo>
                    <a:pt x="5316728" y="2333380"/>
                  </a:lnTo>
                  <a:lnTo>
                    <a:pt x="5239656" y="2275510"/>
                  </a:lnTo>
                  <a:lnTo>
                    <a:pt x="5162127" y="2218221"/>
                  </a:lnTo>
                  <a:lnTo>
                    <a:pt x="5084143" y="2161516"/>
                  </a:lnTo>
                  <a:lnTo>
                    <a:pt x="5005707" y="2105397"/>
                  </a:lnTo>
                  <a:lnTo>
                    <a:pt x="4926824" y="2049868"/>
                  </a:lnTo>
                  <a:lnTo>
                    <a:pt x="4847496" y="1994933"/>
                  </a:lnTo>
                  <a:lnTo>
                    <a:pt x="4767726" y="1940593"/>
                  </a:lnTo>
                  <a:lnTo>
                    <a:pt x="4687518" y="1886854"/>
                  </a:lnTo>
                  <a:lnTo>
                    <a:pt x="4606874" y="1833717"/>
                  </a:lnTo>
                  <a:lnTo>
                    <a:pt x="4525799" y="1781186"/>
                  </a:lnTo>
                  <a:lnTo>
                    <a:pt x="4444295" y="1729265"/>
                  </a:lnTo>
                  <a:lnTo>
                    <a:pt x="4362365" y="1677956"/>
                  </a:lnTo>
                  <a:lnTo>
                    <a:pt x="4280014" y="1627262"/>
                  </a:lnTo>
                  <a:lnTo>
                    <a:pt x="4197243" y="1577188"/>
                  </a:lnTo>
                  <a:lnTo>
                    <a:pt x="4114056" y="1527736"/>
                  </a:lnTo>
                  <a:lnTo>
                    <a:pt x="4030457" y="1478909"/>
                  </a:lnTo>
                  <a:lnTo>
                    <a:pt x="3946448" y="1430711"/>
                  </a:lnTo>
                  <a:lnTo>
                    <a:pt x="3862034" y="1383145"/>
                  </a:lnTo>
                  <a:lnTo>
                    <a:pt x="3777216" y="1336214"/>
                  </a:lnTo>
                  <a:lnTo>
                    <a:pt x="3691999" y="1289921"/>
                  </a:lnTo>
                  <a:lnTo>
                    <a:pt x="3520378" y="1199263"/>
                  </a:lnTo>
                  <a:lnTo>
                    <a:pt x="3347198" y="1111197"/>
                  </a:lnTo>
                  <a:lnTo>
                    <a:pt x="3172483" y="1025749"/>
                  </a:lnTo>
                  <a:lnTo>
                    <a:pt x="2996259" y="942944"/>
                  </a:lnTo>
                  <a:lnTo>
                    <a:pt x="2818553" y="862809"/>
                  </a:lnTo>
                  <a:lnTo>
                    <a:pt x="2639390" y="785369"/>
                  </a:lnTo>
                  <a:lnTo>
                    <a:pt x="2458796" y="710649"/>
                  </a:lnTo>
                  <a:lnTo>
                    <a:pt x="2276797" y="638676"/>
                  </a:lnTo>
                  <a:lnTo>
                    <a:pt x="2093418" y="569476"/>
                  </a:lnTo>
                  <a:lnTo>
                    <a:pt x="1908686" y="503074"/>
                  </a:lnTo>
                  <a:lnTo>
                    <a:pt x="1722625" y="439496"/>
                  </a:lnTo>
                  <a:lnTo>
                    <a:pt x="1535263" y="378769"/>
                  </a:lnTo>
                  <a:lnTo>
                    <a:pt x="1346624" y="320916"/>
                  </a:lnTo>
                  <a:lnTo>
                    <a:pt x="1156735" y="265966"/>
                  </a:lnTo>
                  <a:lnTo>
                    <a:pt x="965622" y="213942"/>
                  </a:lnTo>
                  <a:lnTo>
                    <a:pt x="773309" y="164872"/>
                  </a:lnTo>
                  <a:lnTo>
                    <a:pt x="579823" y="118780"/>
                  </a:lnTo>
                  <a:lnTo>
                    <a:pt x="385190" y="75693"/>
                  </a:lnTo>
                  <a:lnTo>
                    <a:pt x="189436" y="356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567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8897620" cy="6563995"/>
            </a:xfrm>
            <a:custGeom>
              <a:avLst/>
              <a:gdLst/>
              <a:ahLst/>
              <a:cxnLst/>
              <a:rect l="l" t="t" r="r" b="b"/>
              <a:pathLst>
                <a:path w="8897620" h="6563995">
                  <a:moveTo>
                    <a:pt x="8897001" y="0"/>
                  </a:moveTo>
                  <a:lnTo>
                    <a:pt x="4270444" y="0"/>
                  </a:lnTo>
                  <a:lnTo>
                    <a:pt x="4231427" y="43486"/>
                  </a:lnTo>
                  <a:lnTo>
                    <a:pt x="4186548" y="92745"/>
                  </a:lnTo>
                  <a:lnTo>
                    <a:pt x="4141295" y="141657"/>
                  </a:lnTo>
                  <a:lnTo>
                    <a:pt x="4095672" y="190220"/>
                  </a:lnTo>
                  <a:lnTo>
                    <a:pt x="4049680" y="238433"/>
                  </a:lnTo>
                  <a:lnTo>
                    <a:pt x="4003322" y="286293"/>
                  </a:lnTo>
                  <a:lnTo>
                    <a:pt x="3956600" y="333797"/>
                  </a:lnTo>
                  <a:lnTo>
                    <a:pt x="3909516" y="380945"/>
                  </a:lnTo>
                  <a:lnTo>
                    <a:pt x="3862072" y="427733"/>
                  </a:lnTo>
                  <a:lnTo>
                    <a:pt x="3814271" y="474159"/>
                  </a:lnTo>
                  <a:lnTo>
                    <a:pt x="3766115" y="520221"/>
                  </a:lnTo>
                  <a:lnTo>
                    <a:pt x="3717607" y="565917"/>
                  </a:lnTo>
                  <a:lnTo>
                    <a:pt x="3668747" y="611244"/>
                  </a:lnTo>
                  <a:lnTo>
                    <a:pt x="3619540" y="656201"/>
                  </a:lnTo>
                  <a:lnTo>
                    <a:pt x="3569986" y="700785"/>
                  </a:lnTo>
                  <a:lnTo>
                    <a:pt x="3520089" y="744994"/>
                  </a:lnTo>
                  <a:lnTo>
                    <a:pt x="3469851" y="788827"/>
                  </a:lnTo>
                  <a:lnTo>
                    <a:pt x="3419273" y="832279"/>
                  </a:lnTo>
                  <a:lnTo>
                    <a:pt x="3368358" y="875350"/>
                  </a:lnTo>
                  <a:lnTo>
                    <a:pt x="3317109" y="918038"/>
                  </a:lnTo>
                  <a:lnTo>
                    <a:pt x="3265527" y="960339"/>
                  </a:lnTo>
                  <a:lnTo>
                    <a:pt x="3213615" y="1002252"/>
                  </a:lnTo>
                  <a:lnTo>
                    <a:pt x="3161375" y="1043775"/>
                  </a:lnTo>
                  <a:lnTo>
                    <a:pt x="3108809" y="1084905"/>
                  </a:lnTo>
                  <a:lnTo>
                    <a:pt x="3055920" y="1125641"/>
                  </a:lnTo>
                  <a:lnTo>
                    <a:pt x="3002710" y="1165979"/>
                  </a:lnTo>
                  <a:lnTo>
                    <a:pt x="2949182" y="1205918"/>
                  </a:lnTo>
                  <a:lnTo>
                    <a:pt x="2895336" y="1245456"/>
                  </a:lnTo>
                  <a:lnTo>
                    <a:pt x="2841177" y="1284590"/>
                  </a:lnTo>
                  <a:lnTo>
                    <a:pt x="2786705" y="1323318"/>
                  </a:lnTo>
                  <a:lnTo>
                    <a:pt x="2731923" y="1361639"/>
                  </a:lnTo>
                  <a:lnTo>
                    <a:pt x="2676834" y="1399549"/>
                  </a:lnTo>
                  <a:lnTo>
                    <a:pt x="2621440" y="1437047"/>
                  </a:lnTo>
                  <a:lnTo>
                    <a:pt x="2565742" y="1474130"/>
                  </a:lnTo>
                  <a:lnTo>
                    <a:pt x="2509744" y="1510796"/>
                  </a:lnTo>
                  <a:lnTo>
                    <a:pt x="2453448" y="1547044"/>
                  </a:lnTo>
                  <a:lnTo>
                    <a:pt x="2396855" y="1582870"/>
                  </a:lnTo>
                  <a:lnTo>
                    <a:pt x="2339968" y="1618272"/>
                  </a:lnTo>
                  <a:lnTo>
                    <a:pt x="2282790" y="1653249"/>
                  </a:lnTo>
                  <a:lnTo>
                    <a:pt x="2225322" y="1687798"/>
                  </a:lnTo>
                  <a:lnTo>
                    <a:pt x="2167567" y="1721918"/>
                  </a:lnTo>
                  <a:lnTo>
                    <a:pt x="2109527" y="1755605"/>
                  </a:lnTo>
                  <a:lnTo>
                    <a:pt x="2051204" y="1788857"/>
                  </a:lnTo>
                  <a:lnTo>
                    <a:pt x="1992601" y="1821673"/>
                  </a:lnTo>
                  <a:lnTo>
                    <a:pt x="1933720" y="1854050"/>
                  </a:lnTo>
                  <a:lnTo>
                    <a:pt x="1874563" y="1885986"/>
                  </a:lnTo>
                  <a:lnTo>
                    <a:pt x="1755430" y="1948526"/>
                  </a:lnTo>
                  <a:lnTo>
                    <a:pt x="1635221" y="2009275"/>
                  </a:lnTo>
                  <a:lnTo>
                    <a:pt x="1513954" y="2068216"/>
                  </a:lnTo>
                  <a:lnTo>
                    <a:pt x="1391647" y="2125331"/>
                  </a:lnTo>
                  <a:lnTo>
                    <a:pt x="1268317" y="2180603"/>
                  </a:lnTo>
                  <a:lnTo>
                    <a:pt x="1143984" y="2234014"/>
                  </a:lnTo>
                  <a:lnTo>
                    <a:pt x="1018665" y="2285546"/>
                  </a:lnTo>
                  <a:lnTo>
                    <a:pt x="892378" y="2335181"/>
                  </a:lnTo>
                  <a:lnTo>
                    <a:pt x="765141" y="2382903"/>
                  </a:lnTo>
                  <a:lnTo>
                    <a:pt x="636973" y="2428693"/>
                  </a:lnTo>
                  <a:lnTo>
                    <a:pt x="507891" y="2472534"/>
                  </a:lnTo>
                  <a:lnTo>
                    <a:pt x="377914" y="2514408"/>
                  </a:lnTo>
                  <a:lnTo>
                    <a:pt x="247060" y="2554298"/>
                  </a:lnTo>
                  <a:lnTo>
                    <a:pt x="115347" y="2592185"/>
                  </a:lnTo>
                  <a:lnTo>
                    <a:pt x="0" y="2623470"/>
                  </a:lnTo>
                  <a:lnTo>
                    <a:pt x="0" y="6563591"/>
                  </a:lnTo>
                  <a:lnTo>
                    <a:pt x="189437" y="6528077"/>
                  </a:lnTo>
                  <a:lnTo>
                    <a:pt x="385191" y="6488158"/>
                  </a:lnTo>
                  <a:lnTo>
                    <a:pt x="579824" y="6445218"/>
                  </a:lnTo>
                  <a:lnTo>
                    <a:pt x="773310" y="6399282"/>
                  </a:lnTo>
                  <a:lnTo>
                    <a:pt x="965623" y="6350377"/>
                  </a:lnTo>
                  <a:lnTo>
                    <a:pt x="1156736" y="6298526"/>
                  </a:lnTo>
                  <a:lnTo>
                    <a:pt x="1346626" y="6243757"/>
                  </a:lnTo>
                  <a:lnTo>
                    <a:pt x="1535264" y="6186095"/>
                  </a:lnTo>
                  <a:lnTo>
                    <a:pt x="1722627" y="6125564"/>
                  </a:lnTo>
                  <a:lnTo>
                    <a:pt x="1908687" y="6062191"/>
                  </a:lnTo>
                  <a:lnTo>
                    <a:pt x="2093419" y="5996002"/>
                  </a:lnTo>
                  <a:lnTo>
                    <a:pt x="2276798" y="5927021"/>
                  </a:lnTo>
                  <a:lnTo>
                    <a:pt x="2458797" y="5855274"/>
                  </a:lnTo>
                  <a:lnTo>
                    <a:pt x="2639391" y="5780788"/>
                  </a:lnTo>
                  <a:lnTo>
                    <a:pt x="2818554" y="5703586"/>
                  </a:lnTo>
                  <a:lnTo>
                    <a:pt x="2996260" y="5623696"/>
                  </a:lnTo>
                  <a:lnTo>
                    <a:pt x="3172484" y="5541142"/>
                  </a:lnTo>
                  <a:lnTo>
                    <a:pt x="3347199" y="5455950"/>
                  </a:lnTo>
                  <a:lnTo>
                    <a:pt x="3520379" y="5368146"/>
                  </a:lnTo>
                  <a:lnTo>
                    <a:pt x="3692000" y="5277754"/>
                  </a:lnTo>
                  <a:lnTo>
                    <a:pt x="3777217" y="5231597"/>
                  </a:lnTo>
                  <a:lnTo>
                    <a:pt x="3862035" y="5184802"/>
                  </a:lnTo>
                  <a:lnTo>
                    <a:pt x="3946450" y="5137373"/>
                  </a:lnTo>
                  <a:lnTo>
                    <a:pt x="4030458" y="5089313"/>
                  </a:lnTo>
                  <a:lnTo>
                    <a:pt x="4114057" y="5040626"/>
                  </a:lnTo>
                  <a:lnTo>
                    <a:pt x="4197244" y="4991315"/>
                  </a:lnTo>
                  <a:lnTo>
                    <a:pt x="4280015" y="4941382"/>
                  </a:lnTo>
                  <a:lnTo>
                    <a:pt x="4362366" y="4890832"/>
                  </a:lnTo>
                  <a:lnTo>
                    <a:pt x="4444296" y="4839666"/>
                  </a:lnTo>
                  <a:lnTo>
                    <a:pt x="4525800" y="4787889"/>
                  </a:lnTo>
                  <a:lnTo>
                    <a:pt x="4606875" y="4735504"/>
                  </a:lnTo>
                  <a:lnTo>
                    <a:pt x="4687519" y="4682513"/>
                  </a:lnTo>
                  <a:lnTo>
                    <a:pt x="4767727" y="4628920"/>
                  </a:lnTo>
                  <a:lnTo>
                    <a:pt x="4847497" y="4574729"/>
                  </a:lnTo>
                  <a:lnTo>
                    <a:pt x="4926825" y="4519942"/>
                  </a:lnTo>
                  <a:lnTo>
                    <a:pt x="5005708" y="4464562"/>
                  </a:lnTo>
                  <a:lnTo>
                    <a:pt x="5084144" y="4408593"/>
                  </a:lnTo>
                  <a:lnTo>
                    <a:pt x="5162128" y="4352038"/>
                  </a:lnTo>
                  <a:lnTo>
                    <a:pt x="5239658" y="4294901"/>
                  </a:lnTo>
                  <a:lnTo>
                    <a:pt x="5316729" y="4237183"/>
                  </a:lnTo>
                  <a:lnTo>
                    <a:pt x="5393340" y="4178890"/>
                  </a:lnTo>
                  <a:lnTo>
                    <a:pt x="5469487" y="4120022"/>
                  </a:lnTo>
                  <a:lnTo>
                    <a:pt x="5545166" y="4060585"/>
                  </a:lnTo>
                  <a:lnTo>
                    <a:pt x="5620375" y="4000581"/>
                  </a:lnTo>
                  <a:lnTo>
                    <a:pt x="5695110" y="3940013"/>
                  </a:lnTo>
                  <a:lnTo>
                    <a:pt x="5769368" y="3878885"/>
                  </a:lnTo>
                  <a:lnTo>
                    <a:pt x="5843145" y="3817199"/>
                  </a:lnTo>
                  <a:lnTo>
                    <a:pt x="5916439" y="3754960"/>
                  </a:lnTo>
                  <a:lnTo>
                    <a:pt x="5989246" y="3692169"/>
                  </a:lnTo>
                  <a:lnTo>
                    <a:pt x="6061564" y="3628831"/>
                  </a:lnTo>
                  <a:lnTo>
                    <a:pt x="6133388" y="3564948"/>
                  </a:lnTo>
                  <a:lnTo>
                    <a:pt x="6204715" y="3500523"/>
                  </a:lnTo>
                  <a:lnTo>
                    <a:pt x="6275543" y="3435561"/>
                  </a:lnTo>
                  <a:lnTo>
                    <a:pt x="6345868" y="3370063"/>
                  </a:lnTo>
                  <a:lnTo>
                    <a:pt x="6415687" y="3304034"/>
                  </a:lnTo>
                  <a:lnTo>
                    <a:pt x="6484997" y="3237477"/>
                  </a:lnTo>
                  <a:lnTo>
                    <a:pt x="6553794" y="3170393"/>
                  </a:lnTo>
                  <a:lnTo>
                    <a:pt x="6622075" y="3102788"/>
                  </a:lnTo>
                  <a:lnTo>
                    <a:pt x="6689838" y="3034664"/>
                  </a:lnTo>
                  <a:lnTo>
                    <a:pt x="6757078" y="2966024"/>
                  </a:lnTo>
                  <a:lnTo>
                    <a:pt x="6823793" y="2896871"/>
                  </a:lnTo>
                  <a:lnTo>
                    <a:pt x="6889979" y="2827209"/>
                  </a:lnTo>
                  <a:lnTo>
                    <a:pt x="6955633" y="2757041"/>
                  </a:lnTo>
                  <a:lnTo>
                    <a:pt x="7020752" y="2686369"/>
                  </a:lnTo>
                  <a:lnTo>
                    <a:pt x="7085333" y="2615198"/>
                  </a:lnTo>
                  <a:lnTo>
                    <a:pt x="7149372" y="2543530"/>
                  </a:lnTo>
                  <a:lnTo>
                    <a:pt x="7212866" y="2471369"/>
                  </a:lnTo>
                  <a:lnTo>
                    <a:pt x="7275812" y="2398717"/>
                  </a:lnTo>
                  <a:lnTo>
                    <a:pt x="7338207" y="2325579"/>
                  </a:lnTo>
                  <a:lnTo>
                    <a:pt x="7400048" y="2251956"/>
                  </a:lnTo>
                  <a:lnTo>
                    <a:pt x="7461331" y="2177853"/>
                  </a:lnTo>
                  <a:lnTo>
                    <a:pt x="7522053" y="2103272"/>
                  </a:lnTo>
                  <a:lnTo>
                    <a:pt x="7582211" y="2028217"/>
                  </a:lnTo>
                  <a:lnTo>
                    <a:pt x="7641801" y="1952691"/>
                  </a:lnTo>
                  <a:lnTo>
                    <a:pt x="7700821" y="1876697"/>
                  </a:lnTo>
                  <a:lnTo>
                    <a:pt x="7759267" y="1800239"/>
                  </a:lnTo>
                  <a:lnTo>
                    <a:pt x="7817136" y="1723319"/>
                  </a:lnTo>
                  <a:lnTo>
                    <a:pt x="7874425" y="1645940"/>
                  </a:lnTo>
                  <a:lnTo>
                    <a:pt x="7931131" y="1568106"/>
                  </a:lnTo>
                  <a:lnTo>
                    <a:pt x="7987249" y="1489821"/>
                  </a:lnTo>
                  <a:lnTo>
                    <a:pt x="8042778" y="1411087"/>
                  </a:lnTo>
                  <a:lnTo>
                    <a:pt x="8097713" y="1331907"/>
                  </a:lnTo>
                  <a:lnTo>
                    <a:pt x="8152053" y="1252284"/>
                  </a:lnTo>
                  <a:lnTo>
                    <a:pt x="8205792" y="1172223"/>
                  </a:lnTo>
                  <a:lnTo>
                    <a:pt x="8258929" y="1091726"/>
                  </a:lnTo>
                  <a:lnTo>
                    <a:pt x="8311459" y="1010796"/>
                  </a:lnTo>
                  <a:lnTo>
                    <a:pt x="8363381" y="929436"/>
                  </a:lnTo>
                  <a:lnTo>
                    <a:pt x="8414690" y="847650"/>
                  </a:lnTo>
                  <a:lnTo>
                    <a:pt x="8465383" y="765440"/>
                  </a:lnTo>
                  <a:lnTo>
                    <a:pt x="8515457" y="682811"/>
                  </a:lnTo>
                  <a:lnTo>
                    <a:pt x="8564909" y="599765"/>
                  </a:lnTo>
                  <a:lnTo>
                    <a:pt x="8613735" y="516305"/>
                  </a:lnTo>
                  <a:lnTo>
                    <a:pt x="8661933" y="432435"/>
                  </a:lnTo>
                  <a:lnTo>
                    <a:pt x="8709499" y="348158"/>
                  </a:lnTo>
                  <a:lnTo>
                    <a:pt x="8756430" y="263476"/>
                  </a:lnTo>
                  <a:lnTo>
                    <a:pt x="8802723" y="178394"/>
                  </a:lnTo>
                  <a:lnTo>
                    <a:pt x="8848463" y="92745"/>
                  </a:lnTo>
                  <a:lnTo>
                    <a:pt x="8893381" y="7040"/>
                  </a:lnTo>
                  <a:lnTo>
                    <a:pt x="8897001" y="0"/>
                  </a:lnTo>
                  <a:close/>
                </a:path>
              </a:pathLst>
            </a:custGeom>
            <a:solidFill>
              <a:srgbClr val="0096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43335" y="3211715"/>
              <a:ext cx="8114665" cy="5932805"/>
            </a:xfrm>
            <a:custGeom>
              <a:avLst/>
              <a:gdLst/>
              <a:ahLst/>
              <a:cxnLst/>
              <a:rect l="l" t="t" r="r" b="b"/>
              <a:pathLst>
                <a:path w="8114665" h="5932805">
                  <a:moveTo>
                    <a:pt x="8114264" y="0"/>
                  </a:moveTo>
                  <a:lnTo>
                    <a:pt x="7932017" y="41898"/>
                  </a:lnTo>
                  <a:lnTo>
                    <a:pt x="7738972" y="89482"/>
                  </a:lnTo>
                  <a:lnTo>
                    <a:pt x="7547106" y="140033"/>
                  </a:lnTo>
                  <a:lnTo>
                    <a:pt x="7356445" y="193523"/>
                  </a:lnTo>
                  <a:lnTo>
                    <a:pt x="7167013" y="249928"/>
                  </a:lnTo>
                  <a:lnTo>
                    <a:pt x="6978838" y="309221"/>
                  </a:lnTo>
                  <a:lnTo>
                    <a:pt x="6791945" y="371377"/>
                  </a:lnTo>
                  <a:lnTo>
                    <a:pt x="6606361" y="436370"/>
                  </a:lnTo>
                  <a:lnTo>
                    <a:pt x="6422111" y="504174"/>
                  </a:lnTo>
                  <a:lnTo>
                    <a:pt x="6239222" y="574764"/>
                  </a:lnTo>
                  <a:lnTo>
                    <a:pt x="6057719" y="648113"/>
                  </a:lnTo>
                  <a:lnTo>
                    <a:pt x="5877629" y="724197"/>
                  </a:lnTo>
                  <a:lnTo>
                    <a:pt x="5698977" y="802988"/>
                  </a:lnTo>
                  <a:lnTo>
                    <a:pt x="5521789" y="884461"/>
                  </a:lnTo>
                  <a:lnTo>
                    <a:pt x="5346093" y="968591"/>
                  </a:lnTo>
                  <a:lnTo>
                    <a:pt x="5171912" y="1055351"/>
                  </a:lnTo>
                  <a:lnTo>
                    <a:pt x="4999275" y="1144716"/>
                  </a:lnTo>
                  <a:lnTo>
                    <a:pt x="4828205" y="1236660"/>
                  </a:lnTo>
                  <a:lnTo>
                    <a:pt x="4743267" y="1283591"/>
                  </a:lnTo>
                  <a:lnTo>
                    <a:pt x="4658731" y="1331158"/>
                  </a:lnTo>
                  <a:lnTo>
                    <a:pt x="4574600" y="1379356"/>
                  </a:lnTo>
                  <a:lnTo>
                    <a:pt x="4490877" y="1428182"/>
                  </a:lnTo>
                  <a:lnTo>
                    <a:pt x="4407566" y="1477634"/>
                  </a:lnTo>
                  <a:lnTo>
                    <a:pt x="4324670" y="1527709"/>
                  </a:lnTo>
                  <a:lnTo>
                    <a:pt x="4242192" y="1578402"/>
                  </a:lnTo>
                  <a:lnTo>
                    <a:pt x="4160135" y="1629711"/>
                  </a:lnTo>
                  <a:lnTo>
                    <a:pt x="4078503" y="1681632"/>
                  </a:lnTo>
                  <a:lnTo>
                    <a:pt x="3997299" y="1734163"/>
                  </a:lnTo>
                  <a:lnTo>
                    <a:pt x="3916527" y="1787300"/>
                  </a:lnTo>
                  <a:lnTo>
                    <a:pt x="3836188" y="1841040"/>
                  </a:lnTo>
                  <a:lnTo>
                    <a:pt x="3756288" y="1895379"/>
                  </a:lnTo>
                  <a:lnTo>
                    <a:pt x="3676828" y="1950315"/>
                  </a:lnTo>
                  <a:lnTo>
                    <a:pt x="3597812" y="2005844"/>
                  </a:lnTo>
                  <a:lnTo>
                    <a:pt x="3519244" y="2061962"/>
                  </a:lnTo>
                  <a:lnTo>
                    <a:pt x="3441127" y="2118668"/>
                  </a:lnTo>
                  <a:lnTo>
                    <a:pt x="3363463" y="2175957"/>
                  </a:lnTo>
                  <a:lnTo>
                    <a:pt x="3286257" y="2233826"/>
                  </a:lnTo>
                  <a:lnTo>
                    <a:pt x="3209511" y="2292272"/>
                  </a:lnTo>
                  <a:lnTo>
                    <a:pt x="3133229" y="2351292"/>
                  </a:lnTo>
                  <a:lnTo>
                    <a:pt x="3057414" y="2410883"/>
                  </a:lnTo>
                  <a:lnTo>
                    <a:pt x="2982069" y="2471041"/>
                  </a:lnTo>
                  <a:lnTo>
                    <a:pt x="2907198" y="2531763"/>
                  </a:lnTo>
                  <a:lnTo>
                    <a:pt x="2832803" y="2593046"/>
                  </a:lnTo>
                  <a:lnTo>
                    <a:pt x="2758888" y="2654887"/>
                  </a:lnTo>
                  <a:lnTo>
                    <a:pt x="2685457" y="2717282"/>
                  </a:lnTo>
                  <a:lnTo>
                    <a:pt x="2612511" y="2780229"/>
                  </a:lnTo>
                  <a:lnTo>
                    <a:pt x="2540056" y="2843723"/>
                  </a:lnTo>
                  <a:lnTo>
                    <a:pt x="2468094" y="2907762"/>
                  </a:lnTo>
                  <a:lnTo>
                    <a:pt x="2396627" y="2972343"/>
                  </a:lnTo>
                  <a:lnTo>
                    <a:pt x="2325661" y="3037462"/>
                  </a:lnTo>
                  <a:lnTo>
                    <a:pt x="2255197" y="3103117"/>
                  </a:lnTo>
                  <a:lnTo>
                    <a:pt x="2185239" y="3169303"/>
                  </a:lnTo>
                  <a:lnTo>
                    <a:pt x="2115790" y="3236018"/>
                  </a:lnTo>
                  <a:lnTo>
                    <a:pt x="2046854" y="3303258"/>
                  </a:lnTo>
                  <a:lnTo>
                    <a:pt x="1978433" y="3371021"/>
                  </a:lnTo>
                  <a:lnTo>
                    <a:pt x="1910532" y="3439302"/>
                  </a:lnTo>
                  <a:lnTo>
                    <a:pt x="1843152" y="3508099"/>
                  </a:lnTo>
                  <a:lnTo>
                    <a:pt x="1776299" y="3577409"/>
                  </a:lnTo>
                  <a:lnTo>
                    <a:pt x="1709974" y="3647228"/>
                  </a:lnTo>
                  <a:lnTo>
                    <a:pt x="1644181" y="3717554"/>
                  </a:lnTo>
                  <a:lnTo>
                    <a:pt x="1578923" y="3788382"/>
                  </a:lnTo>
                  <a:lnTo>
                    <a:pt x="1514204" y="3859709"/>
                  </a:lnTo>
                  <a:lnTo>
                    <a:pt x="1450026" y="3931534"/>
                  </a:lnTo>
                  <a:lnTo>
                    <a:pt x="1386394" y="4003851"/>
                  </a:lnTo>
                  <a:lnTo>
                    <a:pt x="1323309" y="4076658"/>
                  </a:lnTo>
                  <a:lnTo>
                    <a:pt x="1260777" y="4149952"/>
                  </a:lnTo>
                  <a:lnTo>
                    <a:pt x="1198799" y="4223730"/>
                  </a:lnTo>
                  <a:lnTo>
                    <a:pt x="1137379" y="4297988"/>
                  </a:lnTo>
                  <a:lnTo>
                    <a:pt x="1076520" y="4372723"/>
                  </a:lnTo>
                  <a:lnTo>
                    <a:pt x="1016226" y="4447932"/>
                  </a:lnTo>
                  <a:lnTo>
                    <a:pt x="956500" y="4523611"/>
                  </a:lnTo>
                  <a:lnTo>
                    <a:pt x="897345" y="4599758"/>
                  </a:lnTo>
                  <a:lnTo>
                    <a:pt x="838764" y="4676369"/>
                  </a:lnTo>
                  <a:lnTo>
                    <a:pt x="780760" y="4753441"/>
                  </a:lnTo>
                  <a:lnTo>
                    <a:pt x="723337" y="4830971"/>
                  </a:lnTo>
                  <a:lnTo>
                    <a:pt x="666499" y="4908955"/>
                  </a:lnTo>
                  <a:lnTo>
                    <a:pt x="610247" y="4987390"/>
                  </a:lnTo>
                  <a:lnTo>
                    <a:pt x="554587" y="5066274"/>
                  </a:lnTo>
                  <a:lnTo>
                    <a:pt x="499520" y="5145602"/>
                  </a:lnTo>
                  <a:lnTo>
                    <a:pt x="445050" y="5225372"/>
                  </a:lnTo>
                  <a:lnTo>
                    <a:pt x="391180" y="5305581"/>
                  </a:lnTo>
                  <a:lnTo>
                    <a:pt x="337799" y="5386402"/>
                  </a:lnTo>
                  <a:lnTo>
                    <a:pt x="285255" y="5467299"/>
                  </a:lnTo>
                  <a:lnTo>
                    <a:pt x="233206" y="5548804"/>
                  </a:lnTo>
                  <a:lnTo>
                    <a:pt x="181770" y="5630733"/>
                  </a:lnTo>
                  <a:lnTo>
                    <a:pt x="130950" y="5713085"/>
                  </a:lnTo>
                  <a:lnTo>
                    <a:pt x="80751" y="5795856"/>
                  </a:lnTo>
                  <a:lnTo>
                    <a:pt x="31174" y="5879043"/>
                  </a:lnTo>
                  <a:lnTo>
                    <a:pt x="0" y="5932285"/>
                  </a:lnTo>
                  <a:lnTo>
                    <a:pt x="4874504" y="5932285"/>
                  </a:lnTo>
                  <a:lnTo>
                    <a:pt x="4900906" y="5907257"/>
                  </a:lnTo>
                  <a:lnTo>
                    <a:pt x="4949626" y="5861772"/>
                  </a:lnTo>
                  <a:lnTo>
                    <a:pt x="4998695" y="5816659"/>
                  </a:lnTo>
                  <a:lnTo>
                    <a:pt x="5048110" y="5771918"/>
                  </a:lnTo>
                  <a:lnTo>
                    <a:pt x="5097868" y="5727552"/>
                  </a:lnTo>
                  <a:lnTo>
                    <a:pt x="5147969" y="5683564"/>
                  </a:lnTo>
                  <a:lnTo>
                    <a:pt x="5198409" y="5639955"/>
                  </a:lnTo>
                  <a:lnTo>
                    <a:pt x="5249186" y="5596729"/>
                  </a:lnTo>
                  <a:lnTo>
                    <a:pt x="5300298" y="5553886"/>
                  </a:lnTo>
                  <a:lnTo>
                    <a:pt x="5351743" y="5511430"/>
                  </a:lnTo>
                  <a:lnTo>
                    <a:pt x="5403519" y="5469362"/>
                  </a:lnTo>
                  <a:lnTo>
                    <a:pt x="5455622" y="5427685"/>
                  </a:lnTo>
                  <a:lnTo>
                    <a:pt x="5508052" y="5386402"/>
                  </a:lnTo>
                  <a:lnTo>
                    <a:pt x="5560806" y="5345513"/>
                  </a:lnTo>
                  <a:lnTo>
                    <a:pt x="5613881" y="5305022"/>
                  </a:lnTo>
                  <a:lnTo>
                    <a:pt x="5667275" y="5264931"/>
                  </a:lnTo>
                  <a:lnTo>
                    <a:pt x="5720987" y="5225242"/>
                  </a:lnTo>
                  <a:lnTo>
                    <a:pt x="5775013" y="5185957"/>
                  </a:lnTo>
                  <a:lnTo>
                    <a:pt x="5829352" y="5147079"/>
                  </a:lnTo>
                  <a:lnTo>
                    <a:pt x="5884002" y="5108609"/>
                  </a:lnTo>
                  <a:lnTo>
                    <a:pt x="5938959" y="5070550"/>
                  </a:lnTo>
                  <a:lnTo>
                    <a:pt x="5994223" y="5032905"/>
                  </a:lnTo>
                  <a:lnTo>
                    <a:pt x="6049790" y="4995674"/>
                  </a:lnTo>
                  <a:lnTo>
                    <a:pt x="6105659" y="4958862"/>
                  </a:lnTo>
                  <a:lnTo>
                    <a:pt x="6161827" y="4922469"/>
                  </a:lnTo>
                  <a:lnTo>
                    <a:pt x="6218292" y="4886498"/>
                  </a:lnTo>
                  <a:lnTo>
                    <a:pt x="6275051" y="4850952"/>
                  </a:lnTo>
                  <a:lnTo>
                    <a:pt x="6332104" y="4815832"/>
                  </a:lnTo>
                  <a:lnTo>
                    <a:pt x="6389446" y="4781142"/>
                  </a:lnTo>
                  <a:lnTo>
                    <a:pt x="6447077" y="4746882"/>
                  </a:lnTo>
                  <a:lnTo>
                    <a:pt x="6504993" y="4713055"/>
                  </a:lnTo>
                  <a:lnTo>
                    <a:pt x="6563194" y="4679664"/>
                  </a:lnTo>
                  <a:lnTo>
                    <a:pt x="6621675" y="4646711"/>
                  </a:lnTo>
                  <a:lnTo>
                    <a:pt x="6680435" y="4614197"/>
                  </a:lnTo>
                  <a:lnTo>
                    <a:pt x="6739473" y="4582126"/>
                  </a:lnTo>
                  <a:lnTo>
                    <a:pt x="6858370" y="4519319"/>
                  </a:lnTo>
                  <a:lnTo>
                    <a:pt x="6978347" y="4458308"/>
                  </a:lnTo>
                  <a:lnTo>
                    <a:pt x="7099387" y="4399111"/>
                  </a:lnTo>
                  <a:lnTo>
                    <a:pt x="7221473" y="4341745"/>
                  </a:lnTo>
                  <a:lnTo>
                    <a:pt x="7344585" y="4286228"/>
                  </a:lnTo>
                  <a:lnTo>
                    <a:pt x="7468707" y="4232578"/>
                  </a:lnTo>
                  <a:lnTo>
                    <a:pt x="7593820" y="4180813"/>
                  </a:lnTo>
                  <a:lnTo>
                    <a:pt x="7719907" y="4130951"/>
                  </a:lnTo>
                  <a:lnTo>
                    <a:pt x="7846949" y="4083010"/>
                  </a:lnTo>
                  <a:lnTo>
                    <a:pt x="7974929" y="4037007"/>
                  </a:lnTo>
                  <a:lnTo>
                    <a:pt x="8103829" y="3992961"/>
                  </a:lnTo>
                  <a:lnTo>
                    <a:pt x="8114264" y="3989534"/>
                  </a:lnTo>
                  <a:lnTo>
                    <a:pt x="8114264" y="0"/>
                  </a:lnTo>
                  <a:close/>
                </a:path>
              </a:pathLst>
            </a:custGeom>
            <a:solidFill>
              <a:srgbClr val="E73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Immagine 24">
            <a:extLst>
              <a:ext uri="{FF2B5EF4-FFF2-40B4-BE49-F238E27FC236}">
                <a16:creationId xmlns:a16="http://schemas.microsoft.com/office/drawing/2014/main" id="{423421C1-78F3-4C80-8073-EA442353EE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778" y="810264"/>
            <a:ext cx="2488035" cy="1094736"/>
          </a:xfrm>
          <a:prstGeom prst="rect">
            <a:avLst/>
          </a:prstGeom>
        </p:spPr>
      </p:pic>
      <p:sp>
        <p:nvSpPr>
          <p:cNvPr id="14" name="object 3">
            <a:extLst>
              <a:ext uri="{FF2B5EF4-FFF2-40B4-BE49-F238E27FC236}">
                <a16:creationId xmlns:a16="http://schemas.microsoft.com/office/drawing/2014/main" id="{DBB924FE-F3D7-DC24-4D32-9977D1707D42}"/>
              </a:ext>
            </a:extLst>
          </p:cNvPr>
          <p:cNvSpPr txBox="1"/>
          <p:nvPr/>
        </p:nvSpPr>
        <p:spPr>
          <a:xfrm>
            <a:off x="5147975" y="4181508"/>
            <a:ext cx="5990719" cy="7809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0"/>
              </a:spcBef>
            </a:pPr>
            <a:r>
              <a:rPr lang="it-IT" sz="5000" b="1" spc="-5" dirty="0">
                <a:solidFill>
                  <a:srgbClr val="FFFFFF"/>
                </a:solidFill>
                <a:latin typeface="Calibri"/>
                <a:cs typeface="Calibri"/>
              </a:rPr>
              <a:t>Grazie per l’attenzione</a:t>
            </a:r>
            <a:endParaRPr sz="5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1563099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spc="-15" dirty="0"/>
              <a:t>Da </a:t>
            </a:r>
            <a:r>
              <a:rPr lang="it-IT" sz="5000" spc="-15" dirty="0" err="1"/>
              <a:t>Anpal</a:t>
            </a:r>
            <a:r>
              <a:rPr lang="it-IT" sz="5000" spc="-15" dirty="0"/>
              <a:t> Servizi a Sviluppo Lavoro Italia</a:t>
            </a:r>
            <a:endParaRPr sz="5000" dirty="0"/>
          </a:p>
        </p:txBody>
      </p:sp>
      <p:sp>
        <p:nvSpPr>
          <p:cNvPr id="24" name="object 24"/>
          <p:cNvSpPr txBox="1"/>
          <p:nvPr/>
        </p:nvSpPr>
        <p:spPr>
          <a:xfrm>
            <a:off x="527300" y="2452274"/>
            <a:ext cx="14763500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 1° marzo 2024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Anpal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Servizi diventa Sviluppo Lavoro Italia con il decreto n.230/2023 recante il “Regolamento di riorganizzazione del Ministero del lavoro e delle politiche sociali e degli Uffici di diretta collaborazione”, pubblicato in Gazzetta Ufficiale e contenente, tra l’altro, la soppressione di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Anpal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srgbClr val="0E3C4B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D56FAB-A2C7-DA37-4549-33C9968D89FD}"/>
              </a:ext>
            </a:extLst>
          </p:cNvPr>
          <p:cNvSpPr txBox="1"/>
          <p:nvPr/>
        </p:nvSpPr>
        <p:spPr>
          <a:xfrm>
            <a:off x="527300" y="5845076"/>
            <a:ext cx="14763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rgbClr val="103B4B"/>
                </a:solidFill>
                <a:latin typeface="Calibri"/>
                <a:cs typeface="Calibri"/>
              </a:rPr>
              <a:t>Il provvedimento si innesta nell’ambito di una più generale riforma della governance del lavoro da parte del ministero competente, attribuendo a Sviluppo Lavoro Italia il tanto auspicato ruolo di cerniera tra Stato e Regioni in una materia così cruciale per lo sviluppo del Paese.</a:t>
            </a:r>
          </a:p>
        </p:txBody>
      </p:sp>
    </p:spTree>
    <p:extLst>
      <p:ext uri="{BB962C8B-B14F-4D97-AF65-F5344CB8AC3E}">
        <p14:creationId xmlns:p14="http://schemas.microsoft.com/office/powerpoint/2010/main" val="3040953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1563099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spc="-15" dirty="0"/>
              <a:t>La Società</a:t>
            </a:r>
            <a:endParaRPr sz="5000" dirty="0"/>
          </a:p>
        </p:txBody>
      </p:sp>
      <p:sp>
        <p:nvSpPr>
          <p:cNvPr id="24" name="object 24"/>
          <p:cNvSpPr txBox="1"/>
          <p:nvPr/>
        </p:nvSpPr>
        <p:spPr>
          <a:xfrm>
            <a:off x="527300" y="2452274"/>
            <a:ext cx="14763500" cy="61324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Sviluppo Lavoro Italia 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contribuisce a migliorare e innovare i servizi per il lavoro con l’obiettivo di avvicinarli sempre di più alle esigenze dei cittadini e delle imprese, agendo sia sul fronte di una più stretta integrazione tra politiche del lavoro, sistema dell’istruzione e formazione, politiche per lo sviluppo economico e per l’inclusione sociale, sia supportando le istituzioni, centrali e locali, nel potenziare le capacità di progettazione e programmazione degli interventi di politica attiva del lavoro.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rgbClr val="103B4B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Sviluppo Lavoro Italia opera in partnership con il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Ministero del Lavoro e delle Politiche Sociali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03B4B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nell’elaborazione di programmi nazionali e nella definizione di strumenti attuativi utili a potenziare il mercato del lavoro.</a:t>
            </a: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srgbClr val="0E3C4B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332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B9C12-D369-F7D2-3857-D2D4464CE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4">
            <a:extLst>
              <a:ext uri="{FF2B5EF4-FFF2-40B4-BE49-F238E27FC236}">
                <a16:creationId xmlns:a16="http://schemas.microsoft.com/office/drawing/2014/main" id="{87191A8C-5F2C-2079-795F-2B91FE1B3066}"/>
              </a:ext>
            </a:extLst>
          </p:cNvPr>
          <p:cNvSpPr txBox="1"/>
          <p:nvPr/>
        </p:nvSpPr>
        <p:spPr>
          <a:xfrm>
            <a:off x="867808" y="2133600"/>
            <a:ext cx="13605986" cy="5060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it-IT" sz="2800" dirty="0"/>
              <a:t>Il progetto si colloca nell’ambito del Pilastro europeo dei diritti sociali e della programmazione FSE+ 2021–2027, con particolare riferimento ai principi relativi 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pari opportunità di accesso al mercato del lavoro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condizioni di lavoro eque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conciliazione vita-lavoro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/>
              <a:t>inclusione attiva.</a:t>
            </a:r>
          </a:p>
          <a:p>
            <a:endParaRPr lang="it-IT" sz="2800" dirty="0"/>
          </a:p>
          <a:p>
            <a:r>
              <a:rPr lang="it-IT" sz="2800" dirty="0"/>
              <a:t>Nell’ambito della Priorità 4 del PN “Giovani, Donne e Lavoro”, il progetto ha come finalità il rafforzamento della capacità delle istituzioni e dei servizi di leggere, interpretare e affrontare in modo mirato i divari di genere, generazionali, territoriali e di cittadinanza nell’ambito del mercato del lavoro.</a:t>
            </a:r>
          </a:p>
          <a:p>
            <a:endParaRPr lang="it-IT" sz="2000" dirty="0"/>
          </a:p>
        </p:txBody>
      </p:sp>
      <p:sp>
        <p:nvSpPr>
          <p:cNvPr id="6" name="object 23">
            <a:extLst>
              <a:ext uri="{FF2B5EF4-FFF2-40B4-BE49-F238E27FC236}">
                <a16:creationId xmlns:a16="http://schemas.microsoft.com/office/drawing/2014/main" id="{003AA144-AE5E-9E07-14D6-48A3A9487EE1}"/>
              </a:ext>
            </a:extLst>
          </p:cNvPr>
          <p:cNvSpPr txBox="1">
            <a:spLocks/>
          </p:cNvSpPr>
          <p:nvPr/>
        </p:nvSpPr>
        <p:spPr>
          <a:xfrm>
            <a:off x="867807" y="685800"/>
            <a:ext cx="12594193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rgbClr val="103B4B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400" kern="0" dirty="0"/>
              <a:t>Interventi per la riduzione dei Divari</a:t>
            </a:r>
            <a:endParaRPr lang="it-IT" sz="5000" kern="0" dirty="0"/>
          </a:p>
        </p:txBody>
      </p:sp>
    </p:spTree>
    <p:extLst>
      <p:ext uri="{BB962C8B-B14F-4D97-AF65-F5344CB8AC3E}">
        <p14:creationId xmlns:p14="http://schemas.microsoft.com/office/powerpoint/2010/main" val="818484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46AD9-DB62-DDF2-8557-FD0ED1B5C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4">
            <a:extLst>
              <a:ext uri="{FF2B5EF4-FFF2-40B4-BE49-F238E27FC236}">
                <a16:creationId xmlns:a16="http://schemas.microsoft.com/office/drawing/2014/main" id="{85DEA02D-0441-3A51-FDA4-C23715220629}"/>
              </a:ext>
            </a:extLst>
          </p:cNvPr>
          <p:cNvSpPr txBox="1"/>
          <p:nvPr/>
        </p:nvSpPr>
        <p:spPr>
          <a:xfrm>
            <a:off x="867807" y="1676400"/>
            <a:ext cx="14499193" cy="6045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it-IT" sz="2800" dirty="0"/>
              <a:t>Nel quadro del progetto, i divari sono intesi come fratture persistenti che limitano l’accesso equo a opportunità, diritti e servizi.</a:t>
            </a:r>
          </a:p>
          <a:p>
            <a:r>
              <a:rPr lang="it-IT" sz="2800" dirty="0"/>
              <a:t>In particolare: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800" b="1" dirty="0"/>
              <a:t>il divario di genere </a:t>
            </a:r>
            <a:r>
              <a:rPr lang="it-IT" sz="2800" dirty="0"/>
              <a:t>continua a riflettersi nella partecipazione femminile al lavoro, negli ostacoli alla conciliazione tra tempi di vita e di lavoro, nella maternità come fattore di penalizzazione, nella segregazione professionale e nel differenziale retributivo;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800" b="1" dirty="0"/>
              <a:t>il divario generazionale </a:t>
            </a:r>
            <a:r>
              <a:rPr lang="it-IT" sz="2800" dirty="0"/>
              <a:t>riguarda giovani e giovani donne, in particolare giovani inattivi, NEET e studenti in transizione, soprattutto nei territori caratterizzati da minori opportunità occupazionali e formative;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800" b="1" dirty="0"/>
              <a:t>il divario territoriale </a:t>
            </a:r>
            <a:r>
              <a:rPr lang="it-IT" sz="2800" dirty="0"/>
              <a:t>determina accessi diseguali a servizi, informazioni e opportunità formative e occupazionali in base alla localizzazione geografica, con particolare riferimento alle aree interne, periferiche o a rischio spopolamento;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800" b="1" dirty="0"/>
              <a:t>il divario di cittadinanza </a:t>
            </a:r>
            <a:r>
              <a:rPr lang="it-IT" sz="2800" dirty="0"/>
              <a:t>riguarda persone che, per motivi sociali, culturali o giuridici, non riescono ad accedere pienamente ai diritti e alle politiche attive.</a:t>
            </a:r>
          </a:p>
        </p:txBody>
      </p:sp>
      <p:sp>
        <p:nvSpPr>
          <p:cNvPr id="6" name="object 23">
            <a:extLst>
              <a:ext uri="{FF2B5EF4-FFF2-40B4-BE49-F238E27FC236}">
                <a16:creationId xmlns:a16="http://schemas.microsoft.com/office/drawing/2014/main" id="{9B45B01A-6D5D-DD85-4071-E62B64CE41BE}"/>
              </a:ext>
            </a:extLst>
          </p:cNvPr>
          <p:cNvSpPr txBox="1">
            <a:spLocks/>
          </p:cNvSpPr>
          <p:nvPr/>
        </p:nvSpPr>
        <p:spPr>
          <a:xfrm>
            <a:off x="867807" y="685800"/>
            <a:ext cx="12594193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rgbClr val="103B4B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400" kern="0" dirty="0"/>
              <a:t>Interventi per la riduzione dei Divari</a:t>
            </a:r>
          </a:p>
        </p:txBody>
      </p:sp>
    </p:spTree>
    <p:extLst>
      <p:ext uri="{BB962C8B-B14F-4D97-AF65-F5344CB8AC3E}">
        <p14:creationId xmlns:p14="http://schemas.microsoft.com/office/powerpoint/2010/main" val="510857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05F1C-CBB0-D57D-D5E7-2FDDAA39D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4">
            <a:extLst>
              <a:ext uri="{FF2B5EF4-FFF2-40B4-BE49-F238E27FC236}">
                <a16:creationId xmlns:a16="http://schemas.microsoft.com/office/drawing/2014/main" id="{EC4115DD-F2C1-37B0-BF1E-4F63B78FF54B}"/>
              </a:ext>
            </a:extLst>
          </p:cNvPr>
          <p:cNvSpPr txBox="1"/>
          <p:nvPr/>
        </p:nvSpPr>
        <p:spPr>
          <a:xfrm>
            <a:off x="867807" y="1676400"/>
            <a:ext cx="14499193" cy="186895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</p:spPr>
        <p:txBody>
          <a:bodyPr vert="horz" wrap="square" lIns="72000" tIns="72000" rIns="72000" bIns="72000" rtlCol="0">
            <a:spAutoFit/>
          </a:bodyPr>
          <a:lstStyle/>
          <a:p>
            <a:pPr algn="just"/>
            <a:r>
              <a:rPr lang="it-IT" sz="2800" dirty="0"/>
              <a:t>Il mercato del lavoro femminile è ostacolato dal loro ruolo di </a:t>
            </a:r>
            <a:r>
              <a:rPr lang="it-IT" sz="2800" b="1" i="1" dirty="0" err="1"/>
              <a:t>caring</a:t>
            </a:r>
            <a:r>
              <a:rPr lang="it-IT" sz="2800" b="1" dirty="0"/>
              <a:t> </a:t>
            </a:r>
            <a:r>
              <a:rPr lang="it-IT" sz="2800" dirty="0"/>
              <a:t>per lo svolgimento del quale difficilmente trovano l’appoggio del sistema sociale (scarsità di asili nido e di strutture socio-assistenziali per gli anziani e i malati cronici, orari scolastici compatibili con lo svolgimento di attività lavorative, ecc.).</a:t>
            </a:r>
          </a:p>
        </p:txBody>
      </p:sp>
      <p:sp>
        <p:nvSpPr>
          <p:cNvPr id="6" name="object 23">
            <a:extLst>
              <a:ext uri="{FF2B5EF4-FFF2-40B4-BE49-F238E27FC236}">
                <a16:creationId xmlns:a16="http://schemas.microsoft.com/office/drawing/2014/main" id="{2E081B75-AB71-7FD1-8143-363B9BFBC224}"/>
              </a:ext>
            </a:extLst>
          </p:cNvPr>
          <p:cNvSpPr txBox="1">
            <a:spLocks/>
          </p:cNvSpPr>
          <p:nvPr/>
        </p:nvSpPr>
        <p:spPr>
          <a:xfrm>
            <a:off x="867807" y="685800"/>
            <a:ext cx="1259419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rgbClr val="103B4B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5080"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4800" kern="0" dirty="0"/>
              <a:t>Gli indicatori del </a:t>
            </a:r>
            <a:r>
              <a:rPr lang="it-IT" sz="4800" kern="0" dirty="0" err="1"/>
              <a:t>MdL</a:t>
            </a:r>
            <a:r>
              <a:rPr lang="it-IT" sz="4800" kern="0" dirty="0"/>
              <a:t> in Abruzzo</a:t>
            </a:r>
          </a:p>
        </p:txBody>
      </p:sp>
      <p:sp>
        <p:nvSpPr>
          <p:cNvPr id="2" name="object 24">
            <a:extLst>
              <a:ext uri="{FF2B5EF4-FFF2-40B4-BE49-F238E27FC236}">
                <a16:creationId xmlns:a16="http://schemas.microsoft.com/office/drawing/2014/main" id="{B19F5792-E345-5B6C-5456-2C57E1C956A7}"/>
              </a:ext>
            </a:extLst>
          </p:cNvPr>
          <p:cNvSpPr txBox="1"/>
          <p:nvPr/>
        </p:nvSpPr>
        <p:spPr>
          <a:xfrm>
            <a:off x="867807" y="3626678"/>
            <a:ext cx="14499193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0"/>
            <a:endParaRPr lang="it-IT" sz="2800" b="1" dirty="0"/>
          </a:p>
          <a:p>
            <a:pPr lvl="0"/>
            <a:r>
              <a:rPr lang="it-IT" sz="2800" b="1" dirty="0"/>
              <a:t>IL QUADRO DEGLI INDICATORI </a:t>
            </a:r>
            <a:r>
              <a:rPr lang="it-IT" sz="2400" b="1" i="1" dirty="0"/>
              <a:t>(dati 2°sem.2025)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Tasso di attività </a:t>
            </a:r>
            <a:r>
              <a:rPr lang="it-IT" sz="2800" dirty="0"/>
              <a:t>femminile è di 22,3 p.p. inferiore rispetto a quello maschile (55,8 contro 78,2) e, a differenza di quest’ultimo, inferiore anche a quello nazionale (58,3).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Tasso di occupazione </a:t>
            </a:r>
            <a:r>
              <a:rPr lang="it-IT" sz="2800" dirty="0"/>
              <a:t>femminile si attesta sul 50,7 (21,8 p.p. più basso di quello degli uomini abruzzesi e 3,2 p.p. in meno della media delle italiane)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it-IT" sz="2800" b="1" dirty="0"/>
              <a:t>Tasso di disoccupazione </a:t>
            </a:r>
            <a:r>
              <a:rPr lang="it-IT" sz="2800" dirty="0"/>
              <a:t>femminile è dell’8,9 (+2 p.p. rispetto agli uomini e +1,6 p.p. nel confronto con le disoccupate italiane).</a:t>
            </a:r>
          </a:p>
        </p:txBody>
      </p:sp>
    </p:spTree>
    <p:extLst>
      <p:ext uri="{BB962C8B-B14F-4D97-AF65-F5344CB8AC3E}">
        <p14:creationId xmlns:p14="http://schemas.microsoft.com/office/powerpoint/2010/main" val="2179977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7C2BD-6EBF-C16A-1B0E-3126E23DA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99565E26-08A6-4C61-8602-CC50D50D0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3925299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spc="-15" dirty="0"/>
              <a:t>Rapporto 2025 “Famiglia e </a:t>
            </a:r>
            <a:r>
              <a:rPr lang="it-IT" sz="5000" spc="-15" dirty="0" err="1"/>
              <a:t>Lavoro”di</a:t>
            </a:r>
            <a:r>
              <a:rPr lang="it-IT" sz="5000" spc="-15" dirty="0"/>
              <a:t> SLI </a:t>
            </a:r>
            <a:endParaRPr sz="5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03CA34B-FE5D-50B2-9F31-E54C5A7D596A}"/>
              </a:ext>
            </a:extLst>
          </p:cNvPr>
          <p:cNvSpPr txBox="1"/>
          <p:nvPr/>
        </p:nvSpPr>
        <p:spPr>
          <a:xfrm>
            <a:off x="862197" y="1214748"/>
            <a:ext cx="14810332" cy="3349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Trend di lungo periodo (2000 al 2021)</a:t>
            </a:r>
            <a:endParaRPr lang="it-IT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 progressiva diffusione del lavoro temporaneo e a tempo parziale ha modificato la struttura occupazionale del mercato del lavoro italiano.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"/>
            </a:pP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Gli occupati dipendenti a </a:t>
            </a:r>
            <a:r>
              <a:rPr lang="it-IT" sz="20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tempo determinato </a:t>
            </a: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sono passati da 1,5 milioni a circa 2,9 milioni (+90%) con un incidenza percentuale salita dal 10% al 16%.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"/>
            </a:pP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La presenza di occupati </a:t>
            </a:r>
            <a:r>
              <a:rPr lang="it-IT" sz="2000" b="1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part-time</a:t>
            </a: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è sempre più estesa, passano da 1,8 milioni a 4,2 milioni (+126,%)</a:t>
            </a:r>
            <a:r>
              <a:rPr lang="it-IT" sz="2000" kern="100" dirty="0">
                <a:ea typeface="Aptos" panose="020B0004020202020204" pitchFamily="34" charset="0"/>
                <a:cs typeface="Times New Roman" panose="02020603050405020304" pitchFamily="18" charset="0"/>
              </a:rPr>
              <a:t> con un incidenza percentuale </a:t>
            </a:r>
            <a:r>
              <a:rPr lang="it-IT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cresciuta dall’8,8% al 18,5%.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N.B. La diffusione del lavoro a tempo parziale è avvenuta soprattutto per mezzo dell’incremento della sua componente involontaria.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i="1" kern="100" dirty="0">
                <a:ea typeface="Aptos" panose="020B0004020202020204" pitchFamily="34" charset="0"/>
                <a:cs typeface="Times New Roman" panose="02020603050405020304" pitchFamily="18" charset="0"/>
              </a:rPr>
              <a:t>L’</a:t>
            </a:r>
            <a:r>
              <a:rPr lang="it-IT" sz="20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’incidenza di occupati 15-64enni che lavoravano part-time in mancanza di opportunità di lavoro a tempo pieno è cresciuta di 24,7 punti percentuali (dal 38,1% al 62,8%).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F5A4EF8-1542-D708-A0A1-B93B69F8BCD5}"/>
              </a:ext>
            </a:extLst>
          </p:cNvPr>
          <p:cNvSpPr txBox="1"/>
          <p:nvPr/>
        </p:nvSpPr>
        <p:spPr>
          <a:xfrm>
            <a:off x="862197" y="4557595"/>
            <a:ext cx="14810332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Trend d</a:t>
            </a:r>
            <a:r>
              <a:rPr lang="it-IT" sz="2000" b="1" dirty="0"/>
              <a:t>egli ultimi anni (2021-2024)</a:t>
            </a:r>
          </a:p>
          <a:p>
            <a:r>
              <a:rPr lang="it-IT" sz="2000" dirty="0"/>
              <a:t>La ripresa occupazionale ha fatto segnare una inversione di questa tendenza di lungo periodo. </a:t>
            </a:r>
          </a:p>
          <a:p>
            <a:r>
              <a:rPr lang="it-IT" sz="2000" dirty="0"/>
              <a:t>L’incremento dei livelli occupazionali è stato infatti trainato dal lavoro stabile e a tempo pieno.</a:t>
            </a:r>
          </a:p>
          <a:p>
            <a:r>
              <a:rPr lang="it-IT" sz="2000" dirty="0"/>
              <a:t>A fronte di un calo del lavoro a tempo determinato (-129 mila; -4,4%), si registra un incremento di 1,3 milioni di occupati permanenti (+9,1%). </a:t>
            </a:r>
          </a:p>
          <a:p>
            <a:r>
              <a:rPr lang="it-IT" sz="2000" dirty="0"/>
              <a:t>Rispetto al regime orario, si osserva: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una riduzione degli occupati part-time (-100 mila; -2,4%)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una crescita degli occupati a tempo pieno (1,5 milioni; +8,2%). </a:t>
            </a:r>
          </a:p>
          <a:p>
            <a:r>
              <a:rPr lang="it-IT" sz="2000" dirty="0"/>
              <a:t>L’accresciuto peso del lavoro a tempo pieno si è accompagnato ad una riduzione del part-time involontario che </a:t>
            </a:r>
            <a:r>
              <a:rPr lang="it-IT" sz="2000" i="1" dirty="0"/>
              <a:t>passa dal 62,8% al 51,3% del totale dell’occupazione part-time.</a:t>
            </a:r>
          </a:p>
          <a:p>
            <a:endParaRPr lang="it-IT" sz="2000" i="1" dirty="0"/>
          </a:p>
          <a:p>
            <a:r>
              <a:rPr lang="it-IT" b="1" dirty="0"/>
              <a:t>N.B. la natura involontaria del part time – anche per gli occupati a tempo indeterminato - rivela in questo caso l’assenza di forme di flessibilità organizzativa, facendo emergere come aspetti salienti dell’occupazione la riduzione dell’intensità del lavoro (ore lavorate) e i bassi livelli retributivi e contributivi.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3514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D1124-804C-8197-FE80-94D4E789E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A6A0C18E-59C1-DD89-9D87-7C9517B84D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2020299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dirty="0"/>
              <a:t>I divari occupazionali tra i partner</a:t>
            </a:r>
            <a:br>
              <a:rPr lang="it-IT" sz="5000" dirty="0"/>
            </a:br>
            <a:endParaRPr sz="5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4E2D1A6-D0F7-C35B-23C8-17A3C3B693D3}"/>
              </a:ext>
            </a:extLst>
          </p:cNvPr>
          <p:cNvSpPr txBox="1"/>
          <p:nvPr/>
        </p:nvSpPr>
        <p:spPr>
          <a:xfrm>
            <a:off x="862197" y="1214748"/>
            <a:ext cx="14810332" cy="6848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sz="2400" b="1" dirty="0"/>
              <a:t>La condizione occupazionale femminile partendo dal ruolo che le donne hanno all’interno del nucleo familiare</a:t>
            </a:r>
            <a:r>
              <a:rPr lang="it-IT" sz="2400" dirty="0"/>
              <a:t>.</a:t>
            </a:r>
          </a:p>
          <a:p>
            <a:pPr>
              <a:spcAft>
                <a:spcPts val="600"/>
              </a:spcAft>
            </a:pPr>
            <a:endParaRPr lang="it-IT" sz="2400" dirty="0"/>
          </a:p>
          <a:p>
            <a:pPr>
              <a:spcAft>
                <a:spcPts val="600"/>
              </a:spcAft>
            </a:pPr>
            <a:r>
              <a:rPr lang="it-IT" sz="2400" dirty="0"/>
              <a:t>I nuclei familiari composte da coppie con e senza figli sono 9 milioni 317 mila nuclei, di cui 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/>
              <a:t>2 milioni 170 mila rappresentati da coppie senza figli 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/>
              <a:t>7 milioni 147 mila da coppie con figli.  </a:t>
            </a:r>
          </a:p>
          <a:p>
            <a:pPr>
              <a:spcAft>
                <a:spcPts val="600"/>
              </a:spcAft>
            </a:pPr>
            <a:endParaRPr lang="it-IT" sz="2400" dirty="0"/>
          </a:p>
          <a:p>
            <a:pPr>
              <a:spcAft>
                <a:spcPts val="600"/>
              </a:spcAft>
            </a:pPr>
            <a:r>
              <a:rPr lang="it-IT" sz="2400" dirty="0"/>
              <a:t>Il 55,1% delle coppie con figli ha entrambi i partner occupati, il 37% ha un solo partner occupato e il 7,9% non presenta partner occupati. </a:t>
            </a:r>
          </a:p>
          <a:p>
            <a:pPr>
              <a:spcAft>
                <a:spcPts val="600"/>
              </a:spcAft>
            </a:pPr>
            <a:r>
              <a:rPr lang="it-IT" sz="2400" dirty="0"/>
              <a:t>Tra le coppie senza figli la quota di nuclei con entrambi i partner occupati cresce al 56,7% e cresce anche quella priva di partner occupati (11,6%).</a:t>
            </a:r>
          </a:p>
          <a:p>
            <a:pPr>
              <a:spcAft>
                <a:spcPts val="600"/>
              </a:spcAft>
            </a:pPr>
            <a:r>
              <a:rPr lang="it-IT" sz="2400" dirty="0"/>
              <a:t> </a:t>
            </a:r>
          </a:p>
          <a:p>
            <a:pPr>
              <a:spcAft>
                <a:spcPts val="600"/>
              </a:spcAft>
            </a:pPr>
            <a:r>
              <a:rPr lang="it-IT" sz="2400" b="1" dirty="0"/>
              <a:t>N.B. </a:t>
            </a:r>
            <a:endParaRPr lang="it-IT" sz="2400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it-IT" sz="2400" b="1" dirty="0"/>
              <a:t>All’interno delle coppie nelle quali lavora un solo partner, nell’85% dei casi sia l’uomo a lavorare e solo nel 15% la donna; </a:t>
            </a:r>
            <a:endParaRPr lang="it-IT" sz="2400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it-IT" sz="2400" b="1" dirty="0"/>
              <a:t>L’incidenza di partner donne occupate senza figli risulti quasi il doppio rispetto a quelle che vivono in nuclei con presenza di figli (24,9% vs 13,0%).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7785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A1B9C-7523-4A0A-41EF-D244DD972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>
            <a:extLst>
              <a:ext uri="{FF2B5EF4-FFF2-40B4-BE49-F238E27FC236}">
                <a16:creationId xmlns:a16="http://schemas.microsoft.com/office/drawing/2014/main" id="{1F3FA220-4D8B-4C06-4578-D55C18229C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7301" y="368550"/>
            <a:ext cx="1003998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69665" algn="l"/>
                <a:tab pos="5498465" algn="l"/>
                <a:tab pos="6412865" algn="l"/>
                <a:tab pos="8698865" algn="l"/>
              </a:tabLst>
            </a:pPr>
            <a:r>
              <a:rPr lang="it-IT" sz="5000" spc="-15" dirty="0"/>
              <a:t>I divari occupazionali tra i partner</a:t>
            </a:r>
            <a:endParaRPr sz="5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6F023C5-9E4A-27D1-F475-53052A34E6B0}"/>
              </a:ext>
            </a:extLst>
          </p:cNvPr>
          <p:cNvSpPr txBox="1"/>
          <p:nvPr/>
        </p:nvSpPr>
        <p:spPr>
          <a:xfrm>
            <a:off x="862197" y="1214748"/>
            <a:ext cx="14810332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Le principali differenze occupazionali che esistono tra la donna e l’uomo all’interno della coppia. </a:t>
            </a:r>
          </a:p>
          <a:p>
            <a:pPr lvl="0"/>
            <a:endParaRPr lang="it-IT" sz="2000" dirty="0"/>
          </a:p>
          <a:p>
            <a:pPr lvl="0"/>
            <a:r>
              <a:rPr lang="it-IT" sz="2000" dirty="0"/>
              <a:t>Nei nuclei senza figli la quota di partner donne occupate è pari al 64,6% e il corrispondente dato relativo all’uomo raggiunge l’80,5%.</a:t>
            </a:r>
          </a:p>
          <a:p>
            <a:pPr lvl="0"/>
            <a:endParaRPr lang="it-IT" sz="2000" dirty="0"/>
          </a:p>
          <a:p>
            <a:pPr lvl="0"/>
            <a:r>
              <a:rPr lang="it-IT" sz="2000" dirty="0"/>
              <a:t>Ancora più marcata la differenza se si considerano le coppie con figli, infatti si passa dal 59,9% delle partner donna occupate all’87,3% dei partner maschi.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5BD8D51-FF47-8015-8DD1-B0B5AB54A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43" y="3429000"/>
            <a:ext cx="8764274" cy="36576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155E5CF9-05CD-179F-5A7A-5DE964E3B7A6}"/>
              </a:ext>
            </a:extLst>
          </p:cNvPr>
          <p:cNvSpPr txBox="1"/>
          <p:nvPr/>
        </p:nvSpPr>
        <p:spPr>
          <a:xfrm>
            <a:off x="10040622" y="3279229"/>
            <a:ext cx="5639164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400" dirty="0"/>
          </a:p>
          <a:p>
            <a:r>
              <a:rPr lang="it-IT" sz="2000" dirty="0"/>
              <a:t>Da rilevare, inoltre, come per la donna la presenza di figli determini una riduzione della quota di occupate: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si passa infatti dal 64,6% delle donne in coppia senza figli al 59,9% per quelle in coppia con figli;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000" dirty="0"/>
              <a:t>di contro, per il partner uomo si registra un aumento della quota di occupati tra coloro che vivono in coppie senza e in coppie con figli (80,5% vs 87,3%).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4E13D7B-C214-0516-ED32-9F230E2433E5}"/>
              </a:ext>
            </a:extLst>
          </p:cNvPr>
          <p:cNvSpPr txBox="1"/>
          <p:nvPr/>
        </p:nvSpPr>
        <p:spPr>
          <a:xfrm>
            <a:off x="904246" y="7591788"/>
            <a:ext cx="13395954" cy="41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presenza nel nucleo familiare di figli amplia i divari tra la condizione occupazionale dei partner nella coppia.</a:t>
            </a:r>
            <a:endParaRPr lang="it-IT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05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 color palette">
      <a:dk1>
        <a:srgbClr val="0E3C4B"/>
      </a:dk1>
      <a:lt1>
        <a:srgbClr val="FFFFFF"/>
      </a:lt1>
      <a:dk2>
        <a:srgbClr val="00597C"/>
      </a:dk2>
      <a:lt2>
        <a:srgbClr val="D8D8D8"/>
      </a:lt2>
      <a:accent1>
        <a:srgbClr val="009640"/>
      </a:accent1>
      <a:accent2>
        <a:srgbClr val="E73843"/>
      </a:accent2>
      <a:accent3>
        <a:srgbClr val="C5D548"/>
      </a:accent3>
      <a:accent4>
        <a:srgbClr val="4FC0E0"/>
      </a:accent4>
      <a:accent5>
        <a:srgbClr val="B2950E"/>
      </a:accent5>
      <a:accent6>
        <a:srgbClr val="C6E0B7"/>
      </a:accent6>
      <a:hlink>
        <a:srgbClr val="0088B3"/>
      </a:hlink>
      <a:folHlink>
        <a:srgbClr val="7F202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C384B24CC070A43A39D797FA4F10FDC" ma:contentTypeVersion="15" ma:contentTypeDescription="Creare un nuovo documento." ma:contentTypeScope="" ma:versionID="ea1b707f99226c5f2081b992318be023">
  <xsd:schema xmlns:xsd="http://www.w3.org/2001/XMLSchema" xmlns:xs="http://www.w3.org/2001/XMLSchema" xmlns:p="http://schemas.microsoft.com/office/2006/metadata/properties" xmlns:ns2="9deacb65-be95-4ed8-9f4a-6fa46a1b7438" xmlns:ns3="353c5166-9417-406c-b043-52b551cd5907" targetNamespace="http://schemas.microsoft.com/office/2006/metadata/properties" ma:root="true" ma:fieldsID="91b5949addba5582f06753207475daa7" ns2:_="" ns3:_="">
    <xsd:import namespace="9deacb65-be95-4ed8-9f4a-6fa46a1b7438"/>
    <xsd:import namespace="353c5166-9417-406c-b043-52b551cd59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eacb65-be95-4ed8-9f4a-6fa46a1b74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ce85f7ea-74d5-4787-b3d3-13133ece62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c5166-9417-406c-b043-52b551cd590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f27d929-5fc3-40e5-9f45-e9f5835a58e6}" ma:internalName="TaxCatchAll" ma:showField="CatchAllData" ma:web="353c5166-9417-406c-b043-52b551cd59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3c5166-9417-406c-b043-52b551cd5907" xsi:nil="true"/>
    <lcf76f155ced4ddcb4097134ff3c332f xmlns="9deacb65-be95-4ed8-9f4a-6fa46a1b74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16E41D-6971-45F6-B706-0E3E3CD09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eacb65-be95-4ed8-9f4a-6fa46a1b7438"/>
    <ds:schemaRef ds:uri="353c5166-9417-406c-b043-52b551cd59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3774C2-22EF-43F6-856E-6855FEF989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59A9F8-A0C2-49E2-AB06-7FB347110A7F}">
  <ds:schemaRefs>
    <ds:schemaRef ds:uri="http://schemas.microsoft.com/office/2006/metadata/properties"/>
    <ds:schemaRef ds:uri="http://schemas.microsoft.com/office/infopath/2007/PartnerControls"/>
    <ds:schemaRef ds:uri="353c5166-9417-406c-b043-52b551cd5907"/>
    <ds:schemaRef ds:uri="9deacb65-be95-4ed8-9f4a-6fa46a1b743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6417</TotalTime>
  <Words>1977</Words>
  <Application>Microsoft Office PowerPoint</Application>
  <PresentationFormat>Personalizzato</PresentationFormat>
  <Paragraphs>107</Paragraphs>
  <Slides>13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Wingdings</vt:lpstr>
      <vt:lpstr>Office Theme</vt:lpstr>
      <vt:lpstr>Presentazione standard di PowerPoint</vt:lpstr>
      <vt:lpstr>Da Anpal Servizi a Sviluppo Lavoro Italia</vt:lpstr>
      <vt:lpstr>La Società</vt:lpstr>
      <vt:lpstr>Presentazione standard di PowerPoint</vt:lpstr>
      <vt:lpstr>Presentazione standard di PowerPoint</vt:lpstr>
      <vt:lpstr>Presentazione standard di PowerPoint</vt:lpstr>
      <vt:lpstr>Rapporto 2025 “Famiglia e Lavoro”di SLI </vt:lpstr>
      <vt:lpstr>I divari occupazionali tra i partner </vt:lpstr>
      <vt:lpstr>I divari occupazionali tra i partner</vt:lpstr>
      <vt:lpstr>I divari occupazionali tra i partner</vt:lpstr>
      <vt:lpstr>Il titolo di studio nelle dinamiche occupazionali di genere</vt:lpstr>
      <vt:lpstr>Occupazione e dinamiche di coppia: principali evidenze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Bernardi</dc:creator>
  <cp:lastModifiedBy>Graziella Abate</cp:lastModifiedBy>
  <cp:revision>21</cp:revision>
  <dcterms:created xsi:type="dcterms:W3CDTF">2023-10-12T10:08:12Z</dcterms:created>
  <dcterms:modified xsi:type="dcterms:W3CDTF">2026-04-22T09:25:27Z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2023-10-12T00:00:00Z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2023-10-12T00:00:00Z</vt:filetime>
  </property>
  <property fmtid="{D5CDD505-2E9C-101B-9397-08002B2CF9AE}" pid="5" name="ContentTypeId">
    <vt:lpwstr>0x010100BC384B24CC070A43A39D797FA4F10FDC</vt:lpwstr>
  </property>
  <property fmtid="{D5CDD505-2E9C-101B-9397-08002B2CF9AE}" pid="6" name="MediaServiceImageTags">
    <vt:lpwstr/>
  </property>
</Properties>
</file>